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6" r:id="rId2"/>
    <p:sldId id="257" r:id="rId3"/>
    <p:sldId id="287" r:id="rId4"/>
    <p:sldId id="305" r:id="rId5"/>
    <p:sldId id="259" r:id="rId6"/>
    <p:sldId id="307" r:id="rId7"/>
    <p:sldId id="280" r:id="rId8"/>
    <p:sldId id="262" r:id="rId9"/>
    <p:sldId id="298" r:id="rId10"/>
    <p:sldId id="266" r:id="rId11"/>
    <p:sldId id="301" r:id="rId12"/>
    <p:sldId id="278" r:id="rId13"/>
    <p:sldId id="272" r:id="rId14"/>
    <p:sldId id="314" r:id="rId15"/>
    <p:sldId id="311" r:id="rId16"/>
    <p:sldId id="271" r:id="rId17"/>
    <p:sldId id="312" r:id="rId18"/>
    <p:sldId id="277" r:id="rId19"/>
    <p:sldId id="310" r:id="rId20"/>
    <p:sldId id="273" r:id="rId21"/>
    <p:sldId id="274" r:id="rId22"/>
    <p:sldId id="289" r:id="rId23"/>
    <p:sldId id="292" r:id="rId24"/>
    <p:sldId id="293" r:id="rId25"/>
    <p:sldId id="316" r:id="rId26"/>
    <p:sldId id="309" r:id="rId27"/>
    <p:sldId id="294" r:id="rId28"/>
    <p:sldId id="295" r:id="rId29"/>
    <p:sldId id="321" r:id="rId30"/>
    <p:sldId id="324" r:id="rId31"/>
    <p:sldId id="323" r:id="rId32"/>
    <p:sldId id="290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4CA9"/>
    <a:srgbClr val="000000"/>
    <a:srgbClr val="F5EF75"/>
    <a:srgbClr val="E58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9"/>
  </p:normalViewPr>
  <p:slideViewPr>
    <p:cSldViewPr>
      <p:cViewPr varScale="1">
        <p:scale>
          <a:sx n="103" d="100"/>
          <a:sy n="103" d="100"/>
        </p:scale>
        <p:origin x="-2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53214-D2BB-4EA5-B0EA-2D7F0E4A0569}" type="datetimeFigureOut">
              <a:rPr lang="ca-ES" smtClean="0"/>
              <a:t>20/01/2021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62FAD-7997-4960-8710-1303000879A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527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2FAD-7997-4960-8710-1303000879AD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771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593E955-565D-4EA6-88A0-3F6F772FBADB}" type="datetimeFigureOut">
              <a:rPr lang="es-ES" smtClean="0"/>
              <a:t>20/01/2021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C85333D-43B4-490A-91E4-5385BC98767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6.wdp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7.png"/><Relationship Id="rId7" Type="http://schemas.openxmlformats.org/officeDocument/2006/relationships/image" Target="../media/image6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4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7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9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4.jpe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6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0844" y="188640"/>
            <a:ext cx="4249824" cy="2231712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solidFill>
                  <a:schemeClr val="accent3"/>
                </a:solidFill>
                <a:latin typeface="Adobe Garamond Pro Bold" pitchFamily="18" charset="0"/>
              </a:rPr>
              <a:t> II  PLA LOCAL D’INFÀNCIA I ADOLESCÈNCIA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017352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ducador_SOC\Desktop\Fotos EJI 2019-2020\Fotos CPA 2019-20\04_19_11_2019 Celebració Drets dels Infants\IMG-20191119-WA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13223" r="5311" b="8764"/>
          <a:stretch/>
        </p:blipFill>
        <p:spPr bwMode="auto">
          <a:xfrm>
            <a:off x="4572000" y="3700074"/>
            <a:ext cx="3672408" cy="256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55576" y="246335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</a:rPr>
              <a:t>Any-2021/2024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46"/>
            <a:ext cx="3672408" cy="367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290">
            <a:off x="6156176" y="5298147"/>
            <a:ext cx="695077" cy="84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Educador_SOC\Desktop\Plantilles per els documents LOGOS\LOGO M_MOLLERUS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95" y="6037425"/>
            <a:ext cx="665820" cy="66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97" y="6016196"/>
            <a:ext cx="576064" cy="69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1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980728"/>
            <a:ext cx="8532440" cy="576064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2 </a:t>
            </a:r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Anàlisis situació </a:t>
            </a:r>
            <a:r>
              <a:rPr lang="es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actual.</a:t>
            </a:r>
            <a:endParaRPr lang="ca-ES" sz="20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es-ES" sz="2000" b="1"/>
              <a:t>Fase 2</a:t>
            </a:r>
            <a:endParaRPr lang="es-ES" sz="2000" b="1" dirty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907704" y="2060848"/>
            <a:ext cx="6552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dirty="0">
                <a:solidFill>
                  <a:schemeClr val="accent3"/>
                </a:solidFill>
                <a:latin typeface="Comic Sans MS" panose="030F0702030302020204" pitchFamily="66" charset="0"/>
              </a:rPr>
              <a:t>Diagnosi de la situació actual</a:t>
            </a:r>
            <a:r>
              <a:rPr lang="ca-ES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  <a:r>
              <a:rPr lang="ca-ES" dirty="0">
                <a:latin typeface="Comic Sans MS" panose="030F0702030302020204" pitchFamily="66" charset="0"/>
              </a:rPr>
              <a:t>L’estudi i anàlisi de la situació de la infància i adolescència es realitza per encàrrec de gestió a la UDL i els experts son els que analitzen la realitat </a:t>
            </a:r>
            <a:r>
              <a:rPr lang="ca-ES" dirty="0" smtClean="0">
                <a:latin typeface="Comic Sans MS" panose="030F0702030302020204" pitchFamily="66" charset="0"/>
              </a:rPr>
              <a:t>de l’any </a:t>
            </a:r>
            <a:r>
              <a:rPr lang="ca-ES" dirty="0">
                <a:latin typeface="Comic Sans MS" panose="030F0702030302020204" pitchFamily="66" charset="0"/>
              </a:rPr>
              <a:t>2019  i després de la  primera pandèmia del 2020 </a:t>
            </a: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90341" y="4248065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>
                <a:solidFill>
                  <a:srgbClr val="00B050"/>
                </a:solidFill>
                <a:latin typeface="Comic Sans MS" panose="030F0702030302020204" pitchFamily="66" charset="0"/>
              </a:rPr>
              <a:t>L’anàlisi de dades ho realitza un òrgan extern.</a:t>
            </a:r>
          </a:p>
          <a:p>
            <a:endParaRPr lang="es-ES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431028"/>
            <a:ext cx="1402719" cy="14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246" y="-31916"/>
            <a:ext cx="1152128" cy="61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694092" y="534636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Els joves participem en l'elaboració de l’enquesta i en la </a:t>
            </a:r>
            <a:r>
              <a:rPr lang="ca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difussió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72" y="4174810"/>
            <a:ext cx="15970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8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08945" y="244675"/>
            <a:ext cx="8352928" cy="6264696"/>
          </a:xfrm>
          <a:prstGeom prst="rect">
            <a:avLst/>
          </a:prstGeom>
          <a:gradFill>
            <a:gsLst>
              <a:gs pos="0">
                <a:schemeClr val="accent1">
                  <a:tint val="20000"/>
                  <a:satMod val="180000"/>
                  <a:lumMod val="98000"/>
                </a:schemeClr>
              </a:gs>
              <a:gs pos="77000">
                <a:schemeClr val="accent1">
                  <a:tint val="30000"/>
                  <a:satMod val="260000"/>
                  <a:lumMod val="84000"/>
                </a:schemeClr>
              </a:gs>
              <a:gs pos="100000">
                <a:schemeClr val="accent1">
                  <a:tint val="100000"/>
                  <a:satMod val="110000"/>
                  <a:lumMod val="10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755576" y="924566"/>
            <a:ext cx="3024336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Anàlisi sociodemogràfica</a:t>
            </a:r>
          </a:p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Dades padró</a:t>
            </a:r>
          </a:p>
        </p:txBody>
      </p:sp>
      <p:sp>
        <p:nvSpPr>
          <p:cNvPr id="8" name="7 Elipse"/>
          <p:cNvSpPr/>
          <p:nvPr/>
        </p:nvSpPr>
        <p:spPr>
          <a:xfrm>
            <a:off x="2987824" y="3068960"/>
            <a:ext cx="2736304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Enquesta població</a:t>
            </a:r>
          </a:p>
        </p:txBody>
      </p:sp>
      <p:sp>
        <p:nvSpPr>
          <p:cNvPr id="9" name="8 Elipse"/>
          <p:cNvSpPr/>
          <p:nvPr/>
        </p:nvSpPr>
        <p:spPr>
          <a:xfrm>
            <a:off x="5724128" y="4748979"/>
            <a:ext cx="2984795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Grups de discussió: infants  joves, centres </a:t>
            </a:r>
            <a:r>
              <a:rPr lang="ca-ES" b="1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educatius, </a:t>
            </a:r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associacions i entitats</a:t>
            </a:r>
          </a:p>
        </p:txBody>
      </p:sp>
      <p:cxnSp>
        <p:nvCxnSpPr>
          <p:cNvPr id="15" name="14 Conector angular"/>
          <p:cNvCxnSpPr/>
          <p:nvPr/>
        </p:nvCxnSpPr>
        <p:spPr>
          <a:xfrm rot="16200000" flipH="1">
            <a:off x="2465808" y="2791313"/>
            <a:ext cx="756000" cy="432048"/>
          </a:xfrm>
          <a:prstGeom prst="bentConnector3">
            <a:avLst>
              <a:gd name="adj1" fmla="val 47556"/>
            </a:avLst>
          </a:prstGeom>
          <a:ln w="539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70" y="4596901"/>
            <a:ext cx="7064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9" b="45370" l="68871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12" t="672" b="49664"/>
          <a:stretch/>
        </p:blipFill>
        <p:spPr bwMode="auto">
          <a:xfrm>
            <a:off x="3822123" y="1752658"/>
            <a:ext cx="1326573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95000" l="33732" r="63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48" t="50000" r="33106"/>
          <a:stretch/>
        </p:blipFill>
        <p:spPr bwMode="auto">
          <a:xfrm>
            <a:off x="6588224" y="3523530"/>
            <a:ext cx="1413164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89" b="51513" l="80173" r="977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70" t="29099" b="45997"/>
          <a:stretch/>
        </p:blipFill>
        <p:spPr bwMode="auto">
          <a:xfrm>
            <a:off x="899592" y="533458"/>
            <a:ext cx="10785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96" y="280082"/>
            <a:ext cx="3429000" cy="2880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18"/>
          <a:stretch/>
        </p:blipFill>
        <p:spPr bwMode="auto">
          <a:xfrm>
            <a:off x="447854" y="3711913"/>
            <a:ext cx="2403206" cy="2074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5321" y="5796902"/>
            <a:ext cx="2448272" cy="56192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>
                <a:latin typeface="Comic Sans MS" panose="030F0702030302020204" pitchFamily="66" charset="0"/>
              </a:rPr>
              <a:t>Els joves seguim tot  el procés</a:t>
            </a:r>
          </a:p>
        </p:txBody>
      </p:sp>
    </p:spTree>
    <p:extLst>
      <p:ext uri="{BB962C8B-B14F-4D97-AF65-F5344CB8AC3E}">
        <p14:creationId xmlns:p14="http://schemas.microsoft.com/office/powerpoint/2010/main" val="55267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ducador_SOC\Desktop\Fotos EJI 2019-2020\Fotos CPA 2019-20\10_27_02_30 Raquel i Jordi\20200227_175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4753" y="3068860"/>
            <a:ext cx="4168833" cy="312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59" y="828983"/>
            <a:ext cx="2951722" cy="196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5256">
            <a:off x="4551717" y="1257656"/>
            <a:ext cx="1419110" cy="98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193"/>
            <a:ext cx="10541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25" y="2276872"/>
            <a:ext cx="13176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33163" y="4365104"/>
            <a:ext cx="2736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Treballant amb l’enquesta.</a:t>
            </a:r>
          </a:p>
          <a:p>
            <a:pPr algn="just"/>
            <a:endParaRPr lang="ca-ES" sz="20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Formant part del grup de discussió. 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27584" y="110241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911">
            <a:off x="6957640" y="684104"/>
            <a:ext cx="1731963" cy="248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5536" y="1748740"/>
            <a:ext cx="3780723" cy="64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31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730324"/>
            <a:ext cx="7024744" cy="613872"/>
          </a:xfrm>
        </p:spPr>
        <p:txBody>
          <a:bodyPr>
            <a:normAutofit/>
          </a:bodyPr>
          <a:lstStyle/>
          <a:p>
            <a:r>
              <a:rPr lang="es-ES" sz="2800" b="1" dirty="0" err="1">
                <a:latin typeface="Comic Sans MS" panose="030F0702030302020204" pitchFamily="66" charset="0"/>
              </a:rPr>
              <a:t>Com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s’ha</a:t>
            </a:r>
            <a:r>
              <a:rPr lang="es-ES" sz="2800" b="1" dirty="0"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atin typeface="Comic Sans MS" panose="030F0702030302020204" pitchFamily="66" charset="0"/>
              </a:rPr>
              <a:t>fet</a:t>
            </a:r>
            <a:r>
              <a:rPr lang="es-ES" sz="2800" b="1" dirty="0">
                <a:latin typeface="Comic Sans MS" panose="030F0702030302020204" pitchFamily="66" charset="0"/>
              </a:rPr>
              <a:t> la </a:t>
            </a:r>
            <a:r>
              <a:rPr lang="es-ES" sz="2800" b="1" dirty="0" err="1">
                <a:latin typeface="Comic Sans MS" panose="030F0702030302020204" pitchFamily="66" charset="0"/>
              </a:rPr>
              <a:t>recollida</a:t>
            </a:r>
            <a:r>
              <a:rPr lang="es-ES" sz="2800" b="1" dirty="0">
                <a:latin typeface="Comic Sans MS" panose="030F0702030302020204" pitchFamily="66" charset="0"/>
              </a:rPr>
              <a:t> de </a:t>
            </a:r>
            <a:r>
              <a:rPr lang="es-ES" sz="2800" b="1" dirty="0" err="1">
                <a:latin typeface="Comic Sans MS" panose="030F0702030302020204" pitchFamily="66" charset="0"/>
              </a:rPr>
              <a:t>dades</a:t>
            </a:r>
            <a:r>
              <a:rPr lang="es-ES" sz="2800" b="1" dirty="0">
                <a:latin typeface="Comic Sans MS" panose="030F0702030302020204" pitchFamily="66" charset="0"/>
              </a:rPr>
              <a:t> 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945">
            <a:off x="5724391" y="1850176"/>
            <a:ext cx="1297466" cy="17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4" y="4797153"/>
            <a:ext cx="159604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3091936" y="2006019"/>
            <a:ext cx="2186538" cy="2243146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Anàlisis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tècnic</a:t>
            </a:r>
            <a:endParaRPr lang="es-ES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6463183" y="2643013"/>
            <a:ext cx="2232248" cy="23107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Enquestes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5 Elipse"/>
          <p:cNvSpPr/>
          <p:nvPr/>
        </p:nvSpPr>
        <p:spPr>
          <a:xfrm>
            <a:off x="4185205" y="3948662"/>
            <a:ext cx="2304256" cy="244827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Observació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directa</a:t>
            </a:r>
          </a:p>
        </p:txBody>
      </p:sp>
      <p:sp>
        <p:nvSpPr>
          <p:cNvPr id="7" name="6 Elipse"/>
          <p:cNvSpPr/>
          <p:nvPr/>
        </p:nvSpPr>
        <p:spPr>
          <a:xfrm>
            <a:off x="683568" y="2650603"/>
            <a:ext cx="2144236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Grups de discussió</a:t>
            </a: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4"/>
          <a:stretch/>
        </p:blipFill>
        <p:spPr bwMode="auto">
          <a:xfrm>
            <a:off x="1642434" y="1344438"/>
            <a:ext cx="1449502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4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75505" y="933734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3</a:t>
            </a:r>
            <a:r>
              <a:rPr lang="pt-BR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: </a:t>
            </a:r>
            <a:r>
              <a:rPr lang="pt-BR" sz="20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Objectius</a:t>
            </a:r>
            <a:r>
              <a:rPr lang="pt-BR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i </a:t>
            </a:r>
            <a:r>
              <a:rPr lang="pt-BR" sz="20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propostes</a:t>
            </a:r>
            <a:r>
              <a:rPr lang="pt-BR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per cada </a:t>
            </a:r>
            <a:r>
              <a:rPr lang="pt-BR" sz="2000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àmbit</a:t>
            </a:r>
            <a:endParaRPr lang="pt-BR" sz="20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  <a:p>
            <a:r>
              <a:rPr lang="es-ES" sz="3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2250038"/>
            <a:ext cx="8208912" cy="4275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just"/>
            <a:endParaRPr lang="es-ES" b="1" dirty="0"/>
          </a:p>
          <a:p>
            <a:pPr algn="just"/>
            <a:endParaRPr lang="es-ES" b="1" dirty="0"/>
          </a:p>
          <a:p>
            <a:pPr marL="342900" indent="-342900" algn="just">
              <a:buAutoNum type="arabicPeriod"/>
            </a:pPr>
            <a:r>
              <a:rPr lang="ca-ES" b="1" dirty="0"/>
              <a:t>Àmbit familiar</a:t>
            </a:r>
          </a:p>
          <a:p>
            <a:pPr marL="342900" indent="-342900" algn="just">
              <a:buAutoNum type="arabicPeriod"/>
            </a:pPr>
            <a:r>
              <a:rPr lang="ca-ES" b="1" dirty="0"/>
              <a:t>Àmbit educatiu</a:t>
            </a:r>
          </a:p>
          <a:p>
            <a:pPr marL="342900" indent="-342900" algn="just">
              <a:buAutoNum type="arabicPeriod"/>
            </a:pPr>
            <a:r>
              <a:rPr lang="ca-ES" b="1" dirty="0"/>
              <a:t>Tecnologia</a:t>
            </a:r>
          </a:p>
          <a:p>
            <a:pPr algn="just"/>
            <a:r>
              <a:rPr lang="ca-ES" b="1" dirty="0"/>
              <a:t>4.  Lleure i oci</a:t>
            </a:r>
          </a:p>
          <a:p>
            <a:pPr algn="just"/>
            <a:r>
              <a:rPr lang="ca-ES" b="1" dirty="0"/>
              <a:t>5.  Habitatge</a:t>
            </a:r>
          </a:p>
          <a:p>
            <a:pPr algn="just"/>
            <a:r>
              <a:rPr lang="ca-ES" b="1" dirty="0"/>
              <a:t>6.  Medi ambient</a:t>
            </a:r>
          </a:p>
          <a:p>
            <a:pPr algn="just"/>
            <a:endParaRPr lang="es-ES" b="1" dirty="0"/>
          </a:p>
          <a:p>
            <a:pPr algn="ctr"/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002400" y="2389753"/>
            <a:ext cx="5569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>
                <a:solidFill>
                  <a:schemeClr val="bg1"/>
                </a:solidFill>
              </a:rPr>
              <a:t>Creació de 6 grups de comissió de treball del CPA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18285"/>
            <a:ext cx="1283201" cy="6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560142" y="292386"/>
            <a:ext cx="1362869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54673"/>
            <a:ext cx="1286295" cy="120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73" y="2965262"/>
            <a:ext cx="1327207" cy="121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16870"/>
            <a:ext cx="1270301" cy="127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4778428"/>
            <a:ext cx="1654000" cy="174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1916832"/>
            <a:ext cx="8208912" cy="72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63485"/>
            <a:ext cx="1322031" cy="12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5765" y="3239176"/>
            <a:ext cx="1309068" cy="11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836712"/>
            <a:ext cx="8208912" cy="165618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L’estratègia a seguir:</a:t>
            </a:r>
          </a:p>
          <a:p>
            <a:pPr algn="ctr"/>
            <a:endParaRPr lang="ca-ES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Treball amb  6  comissions 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569" y="0"/>
            <a:ext cx="12795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755576" y="2891121"/>
            <a:ext cx="1512168" cy="1488840"/>
          </a:xfrm>
          <a:prstGeom prst="ellipse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Definició dels 6 àmbits de treball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059832" y="2996952"/>
            <a:ext cx="1584176" cy="1080120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Creació de 6 comissions de treball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399353" y="292494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1- La </a:t>
            </a:r>
            <a:r>
              <a:rPr lang="es-ES" sz="1400" b="1" dirty="0" err="1">
                <a:latin typeface="Comic Sans MS" panose="030F0702030302020204" pitchFamily="66" charset="0"/>
              </a:rPr>
              <a:t>família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400092" y="3211939"/>
            <a:ext cx="205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2- Sistema </a:t>
            </a:r>
            <a:r>
              <a:rPr lang="es-ES" sz="1400" b="1" dirty="0" err="1">
                <a:latin typeface="Comic Sans MS" panose="030F0702030302020204" pitchFamily="66" charset="0"/>
              </a:rPr>
              <a:t>educatiu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99353" y="3818333"/>
            <a:ext cx="162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4- </a:t>
            </a:r>
            <a:r>
              <a:rPr lang="es-ES" sz="1400" b="1" dirty="0" err="1">
                <a:latin typeface="Comic Sans MS" panose="030F0702030302020204" pitchFamily="66" charset="0"/>
              </a:rPr>
              <a:t>Oci</a:t>
            </a:r>
            <a:r>
              <a:rPr lang="es-ES" sz="1400" b="1" dirty="0">
                <a:latin typeface="Comic Sans MS" panose="030F0702030302020204" pitchFamily="66" charset="0"/>
              </a:rPr>
              <a:t> i </a:t>
            </a:r>
            <a:r>
              <a:rPr lang="es-ES" sz="1400" b="1" dirty="0" err="1">
                <a:latin typeface="Comic Sans MS" panose="030F0702030302020204" pitchFamily="66" charset="0"/>
              </a:rPr>
              <a:t>esport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32758" y="412611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5- </a:t>
            </a:r>
            <a:r>
              <a:rPr lang="es-ES" sz="1400" b="1" dirty="0" err="1">
                <a:latin typeface="Comic Sans MS" panose="030F0702030302020204" pitchFamily="66" charset="0"/>
              </a:rPr>
              <a:t>Habitatge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435357" y="4424727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6- </a:t>
            </a:r>
            <a:r>
              <a:rPr lang="es-ES" sz="1400" b="1" dirty="0" err="1" smtClean="0">
                <a:latin typeface="Comic Sans MS" panose="030F0702030302020204" pitchFamily="66" charset="0"/>
              </a:rPr>
              <a:t>Medi</a:t>
            </a:r>
            <a:r>
              <a:rPr lang="es-ES" sz="1400" b="1" dirty="0" smtClean="0">
                <a:latin typeface="Comic Sans MS" panose="030F0702030302020204" pitchFamily="66" charset="0"/>
              </a:rPr>
              <a:t> </a:t>
            </a:r>
            <a:r>
              <a:rPr lang="es-ES" sz="1400" b="1" dirty="0" err="1" smtClean="0">
                <a:latin typeface="Comic Sans MS" panose="030F0702030302020204" pitchFamily="66" charset="0"/>
              </a:rPr>
              <a:t>ambient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1439652" y="4725144"/>
            <a:ext cx="1944216" cy="144016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Buscar els recursos existents en totes les àrees d’actuació</a:t>
            </a:r>
          </a:p>
        </p:txBody>
      </p:sp>
      <p:sp>
        <p:nvSpPr>
          <p:cNvPr id="5" name="4 Elipse"/>
          <p:cNvSpPr/>
          <p:nvPr/>
        </p:nvSpPr>
        <p:spPr>
          <a:xfrm>
            <a:off x="4932040" y="4941168"/>
            <a:ext cx="2880320" cy="1440160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Ànalisis</a:t>
            </a:r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de la situació actual</a:t>
            </a:r>
          </a:p>
        </p:txBody>
      </p:sp>
      <p:sp>
        <p:nvSpPr>
          <p:cNvPr id="12" name="11 Flecha derecha"/>
          <p:cNvSpPr/>
          <p:nvPr/>
        </p:nvSpPr>
        <p:spPr>
          <a:xfrm>
            <a:off x="3635896" y="5229200"/>
            <a:ext cx="1080120" cy="792088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 la derecha con bandas"/>
          <p:cNvSpPr/>
          <p:nvPr/>
        </p:nvSpPr>
        <p:spPr>
          <a:xfrm>
            <a:off x="2411760" y="3365827"/>
            <a:ext cx="504056" cy="414542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Abrir llave"/>
          <p:cNvSpPr/>
          <p:nvPr/>
        </p:nvSpPr>
        <p:spPr>
          <a:xfrm>
            <a:off x="4860032" y="2891121"/>
            <a:ext cx="360000" cy="1617999"/>
          </a:xfrm>
          <a:prstGeom prst="leftBrace">
            <a:avLst/>
          </a:prstGeom>
          <a:gradFill>
            <a:gsLst>
              <a:gs pos="47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44" y="801525"/>
            <a:ext cx="20002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01" b="100000" l="54657" r="91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47" t="48513" r="5816"/>
          <a:stretch/>
        </p:blipFill>
        <p:spPr bwMode="auto">
          <a:xfrm>
            <a:off x="1115616" y="351316"/>
            <a:ext cx="2126247" cy="226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5416425" y="3519716"/>
            <a:ext cx="162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omic Sans MS" panose="030F0702030302020204" pitchFamily="66" charset="0"/>
              </a:rPr>
              <a:t>3- </a:t>
            </a:r>
            <a:r>
              <a:rPr lang="es-ES" sz="1400" b="1" dirty="0" err="1">
                <a:latin typeface="Comic Sans MS" panose="030F0702030302020204" pitchFamily="66" charset="0"/>
              </a:rPr>
              <a:t>Tecnologia</a:t>
            </a:r>
            <a:endParaRPr lang="es-ES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0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ducador_SOC\Desktop\Fotos EJI 2019-2020\Fotos CPA 2019-20\09_20_02_20 Treball Plia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2134"/>
            <a:ext cx="7776865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68" y="-99392"/>
            <a:ext cx="12795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lamada rectangular redondeada 6"/>
          <p:cNvSpPr/>
          <p:nvPr/>
        </p:nvSpPr>
        <p:spPr>
          <a:xfrm rot="1346621">
            <a:off x="1087342" y="1722713"/>
            <a:ext cx="2664296" cy="1512168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2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Treballs en grups reduïts</a:t>
            </a:r>
          </a:p>
        </p:txBody>
      </p:sp>
      <p:sp>
        <p:nvSpPr>
          <p:cNvPr id="10" name="Llamada rectangular redondeada 9"/>
          <p:cNvSpPr/>
          <p:nvPr/>
        </p:nvSpPr>
        <p:spPr>
          <a:xfrm rot="20315954">
            <a:off x="5564453" y="2884902"/>
            <a:ext cx="2446185" cy="1165766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2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Pluja d’idees</a:t>
            </a:r>
            <a:endParaRPr lang="ca-ES" sz="3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Llamada rectangular redondeada 10"/>
          <p:cNvSpPr/>
          <p:nvPr/>
        </p:nvSpPr>
        <p:spPr>
          <a:xfrm>
            <a:off x="2195736" y="5013176"/>
            <a:ext cx="2457242" cy="1090549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200" b="1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Propostes i debats</a:t>
            </a:r>
            <a:endParaRPr lang="ca-ES" sz="32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36325" y="845421"/>
            <a:ext cx="8208912" cy="25261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ca-ES" sz="1600" b="1" dirty="0">
              <a:latin typeface="Comic Sans MS" panose="030F0702030302020204" pitchFamily="66" charset="0"/>
            </a:endParaRPr>
          </a:p>
          <a:p>
            <a:pPr algn="just"/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Un cop feta l'avaluació del I PLIA vam centrar les nostres accions </a:t>
            </a:r>
            <a:r>
              <a:rPr lang="ca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 </a:t>
            </a:r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generar noves propostes i a complementar les que partien del I PLIA. </a:t>
            </a:r>
          </a:p>
          <a:p>
            <a:pPr algn="just"/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Cada comissió treballava el seu àmbit i elaborava propostes d’objectius a treballar que consensuàvem entre tots. La pandèmia va fer que els tempos </a:t>
            </a:r>
            <a:r>
              <a:rPr lang="ca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canviessin. </a:t>
            </a:r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ca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 </a:t>
            </a:r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què teníem </a:t>
            </a:r>
            <a:r>
              <a:rPr lang="ca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programat, </a:t>
            </a:r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ens vam anar adaptant al moment</a:t>
            </a:r>
            <a:r>
              <a:rPr lang="es-ES" sz="16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ca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Un cop realitzades les nostres propostes i amb els acords consensuats amb l’equip tècnic, es  va fer arribar a l’espai de coordinació en polítiques d’ infància i adolescència 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24" y="-31150"/>
            <a:ext cx="12795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6325" y="3371526"/>
            <a:ext cx="8241735" cy="31538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 redondeado"/>
          <p:cNvSpPr/>
          <p:nvPr/>
        </p:nvSpPr>
        <p:spPr>
          <a:xfrm>
            <a:off x="2411760" y="3659559"/>
            <a:ext cx="547260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400" b="1" dirty="0">
                <a:latin typeface="Comic Sans MS" panose="030F0702030302020204" pitchFamily="66" charset="0"/>
              </a:rPr>
              <a:t>Descripció d’objectius 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2483768" y="5373216"/>
            <a:ext cx="540060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400" b="1" dirty="0">
                <a:latin typeface="Comic Sans MS" panose="030F0702030302020204" pitchFamily="66" charset="0"/>
              </a:rPr>
              <a:t>Redactat de les propostes</a:t>
            </a:r>
          </a:p>
        </p:txBody>
      </p:sp>
      <p:sp>
        <p:nvSpPr>
          <p:cNvPr id="7" name="6 Flecha a la derecha con bandas"/>
          <p:cNvSpPr/>
          <p:nvPr/>
        </p:nvSpPr>
        <p:spPr>
          <a:xfrm rot="5400000">
            <a:off x="4572000" y="4509120"/>
            <a:ext cx="1224136" cy="792088"/>
          </a:xfrm>
          <a:prstGeom prst="striped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2" b="97092" l="9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2" y="3212976"/>
            <a:ext cx="1258592" cy="349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577822" y="26064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3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154" l="4922" r="512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56"/>
          <a:stretch/>
        </p:blipFill>
        <p:spPr bwMode="auto">
          <a:xfrm rot="4293510">
            <a:off x="6660577" y="4251842"/>
            <a:ext cx="1596180" cy="166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745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Educador_SOC\Desktop\Fotos EJI 2019-2020\Fotos CPA 2019-20\12_27-03_20 Confinament\baixa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88225" cy="350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ducador_SOC\Desktop\Fotos EJI 2019-2020\Fotos CPA 2019-20\12_27-03_20 Confinament\240_F_331774222_e20TIp9wvx3FfkdFDnjcv0aEkjn4XrQ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4400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0" b="9348"/>
          <a:stretch/>
        </p:blipFill>
        <p:spPr bwMode="auto">
          <a:xfrm>
            <a:off x="4858749" y="0"/>
            <a:ext cx="431492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Educador_SOC\Desktop\Fotos EJI 2019-2020\Fotos CPA 2019-20\11_26_03_20 Covid 19\IMG_20200312_121313_7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8"/>
          <a:stretch/>
        </p:blipFill>
        <p:spPr bwMode="auto">
          <a:xfrm>
            <a:off x="1403648" y="1412776"/>
            <a:ext cx="5890394" cy="35695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2879812" y="5705872"/>
            <a:ext cx="3384376" cy="115212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latin typeface="Comic Sans MS" panose="030F0702030302020204" pitchFamily="66" charset="0"/>
              </a:rPr>
              <a:t>Març 2020 parem el treball presencial per seguir online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94033"/>
            <a:ext cx="1322175" cy="150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61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71600" y="908720"/>
            <a:ext cx="6840760" cy="12961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>
                <a:latin typeface="Comic Sans MS" panose="030F0702030302020204" pitchFamily="66" charset="0"/>
              </a:rPr>
              <a:t>Al març del 2020 ens confinen i seguim treballant de forma diferent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22316"/>
            <a:ext cx="6840760" cy="457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19929"/>
            <a:ext cx="1423541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410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656100"/>
            <a:ext cx="7992888" cy="187220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endParaRPr lang="es-ES" sz="2800" dirty="0"/>
          </a:p>
          <a:p>
            <a:r>
              <a:rPr lang="ca-ES" sz="2000" dirty="0">
                <a:latin typeface="Comic Sans MS" panose="030F0702030302020204" pitchFamily="66" charset="0"/>
              </a:rPr>
              <a:t>El </a:t>
            </a:r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Pla local d’infància i adolescència (PLIA)</a:t>
            </a:r>
          </a:p>
          <a:p>
            <a:pPr marL="68580" indent="0" algn="just">
              <a:buNone/>
            </a:pPr>
            <a:endParaRPr lang="ca-ES" sz="20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ca-ES" sz="2000" dirty="0">
                <a:latin typeface="Comic Sans MS" panose="030F0702030302020204" pitchFamily="66" charset="0"/>
              </a:rPr>
              <a:t>És una </a:t>
            </a:r>
            <a:r>
              <a:rPr lang="ca-ES" sz="2000" b="1" dirty="0">
                <a:latin typeface="Comic Sans MS" panose="030F0702030302020204" pitchFamily="66" charset="0"/>
              </a:rPr>
              <a:t>eina estratègica </a:t>
            </a:r>
            <a:r>
              <a:rPr lang="ca-ES" sz="2000" dirty="0">
                <a:latin typeface="Comic Sans MS" panose="030F0702030302020204" pitchFamily="66" charset="0"/>
              </a:rPr>
              <a:t>que permet </a:t>
            </a:r>
            <a:r>
              <a:rPr lang="ca-ES" sz="2000" b="1" dirty="0">
                <a:latin typeface="Comic Sans MS" panose="030F0702030302020204" pitchFamily="66" charset="0"/>
              </a:rPr>
              <a:t>diagnosticar</a:t>
            </a:r>
            <a:r>
              <a:rPr lang="ca-ES" sz="2000" dirty="0">
                <a:latin typeface="Comic Sans MS" panose="030F0702030302020204" pitchFamily="66" charset="0"/>
              </a:rPr>
              <a:t>, </a:t>
            </a:r>
            <a:r>
              <a:rPr lang="ca-ES" sz="2000" b="1" dirty="0">
                <a:latin typeface="Comic Sans MS" panose="030F0702030302020204" pitchFamily="66" charset="0"/>
              </a:rPr>
              <a:t>reflexionar, debatre, fer aportacions i dissenyar línies d’actuació</a:t>
            </a:r>
            <a:r>
              <a:rPr lang="ca-ES" sz="2000" dirty="0">
                <a:latin typeface="Comic Sans MS" panose="030F0702030302020204" pitchFamily="66" charset="0"/>
              </a:rPr>
              <a:t> conjuntes entre tots els agents implicats en l’atenció a la infància d’un municipi.</a:t>
            </a:r>
          </a:p>
          <a:p>
            <a:pPr marL="68580" indent="0" algn="just">
              <a:buNone/>
            </a:pPr>
            <a:endParaRPr lang="ca-ES" sz="2800" dirty="0"/>
          </a:p>
          <a:p>
            <a:pPr marL="0" indent="0">
              <a:buNone/>
            </a:pPr>
            <a:endParaRPr lang="es-E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0"/>
            <a:ext cx="1165045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 rot="930867">
            <a:off x="5450097" y="2662825"/>
            <a:ext cx="2917735" cy="269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729523" y="5510905"/>
            <a:ext cx="261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De la nostra ciutat  nosaltres som la veu dels joves.</a:t>
            </a:r>
          </a:p>
          <a:p>
            <a:endParaRPr lang="ca-ES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882155" cy="373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Educador_SOC\Desktop\Fotos EJI 2019-2020\Fotos CPA 2019-20\12_27-03_20 Confinament\20200428_1837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" y="0"/>
            <a:ext cx="3881404" cy="29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ducador_SOC\Desktop\Fotos EJI 2019-2020\Fotos CPA 2019-20\12_27-03_20 Confinament\20200428_17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4" y="2270379"/>
            <a:ext cx="3489099" cy="28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ducador_SOC\Desktop\Fotos EJI 2019-2020\Fotos CPA 2019-20\12_27-03_20 Confinament\IMG-20200324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87"/>
          <a:stretch/>
        </p:blipFill>
        <p:spPr bwMode="auto">
          <a:xfrm>
            <a:off x="3059832" y="0"/>
            <a:ext cx="3266411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ducador_SOC\Desktop\Fotos EJI 2019-2020\Fotos CPA 2019-20\12_27-03_20 Confinament\20200326_1700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6" t="4441" r="5010"/>
          <a:stretch/>
        </p:blipFill>
        <p:spPr bwMode="auto">
          <a:xfrm>
            <a:off x="5582715" y="0"/>
            <a:ext cx="353187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ducador_SOC\Desktop\Fotos EJI 2019-2020\Fotos CPA 2019-20\12_27-03_20 Confinament\20200418_1918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9"/>
          <a:stretch/>
        </p:blipFill>
        <p:spPr bwMode="auto">
          <a:xfrm>
            <a:off x="0" y="4333126"/>
            <a:ext cx="9114585" cy="274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4233411"/>
            <a:ext cx="9144000" cy="5637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omic Sans MS" panose="030F0702030302020204" pitchFamily="66" charset="0"/>
              </a:rPr>
              <a:t>Seguim treballant en </a:t>
            </a:r>
            <a:r>
              <a:rPr lang="ca-ES" b="1" dirty="0" smtClean="0">
                <a:latin typeface="Comic Sans MS" panose="030F0702030302020204" pitchFamily="66" charset="0"/>
              </a:rPr>
              <a:t>línia</a:t>
            </a:r>
            <a:endParaRPr lang="ca-E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ducador_SOC\Desktop\Fotos EJI 2020-2021\CPA 2020-21\00_24_09_20 Presentació VI Encuentro\Nueva carpeta\Imag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2" y="332656"/>
            <a:ext cx="4070448" cy="33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ducador_SOC\Desktop\Fotos EJI 2020-2021\CPA 2020-21\02_10_20 VI Encuentro Estatal\20201016_173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753215"/>
            <a:ext cx="2318944" cy="17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ducador_SOC\Desktop\Fotos EJI 2020-2021\CPA 2020-21\02_10_20 VI Encuentro Estatal\20201016_191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0"/>
          <a:stretch/>
        </p:blipFill>
        <p:spPr bwMode="auto">
          <a:xfrm>
            <a:off x="454695" y="3806383"/>
            <a:ext cx="4100718" cy="27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388" y="332656"/>
            <a:ext cx="4224816" cy="33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16" y="3676123"/>
            <a:ext cx="4141077" cy="284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29542" y="3483512"/>
            <a:ext cx="8283662" cy="5154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omic Sans MS" panose="030F0702030302020204" pitchFamily="66" charset="0"/>
              </a:rPr>
              <a:t>Hem treballat incorporant les mesures de seguretat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03"/>
            <a:ext cx="10541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9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2476890" cy="132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657842" y="1736496"/>
            <a:ext cx="3442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chemeClr val="accent3"/>
                </a:solidFill>
                <a:latin typeface="Comic Sans MS" panose="030F0702030302020204" pitchFamily="66" charset="0"/>
              </a:rPr>
              <a:t>Propostes d’accions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59716"/>
            <a:ext cx="4752528" cy="451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3" y="407379"/>
            <a:ext cx="694668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3" y="1484855"/>
            <a:ext cx="742333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83" y="2705494"/>
            <a:ext cx="709627" cy="648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8" y="3867972"/>
            <a:ext cx="677739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9" y="5013176"/>
            <a:ext cx="61799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3" y="6021288"/>
            <a:ext cx="612747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403648" y="56210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en l’àmbit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familiar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556048" y="270549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per tecnologia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556048" y="3873691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per l’oci i el temps lliure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546176" y="5096364"/>
            <a:ext cx="2079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en l’àmbit d’habitatge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556048" y="6090699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àmbit </a:t>
            </a:r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medi ambient</a:t>
            </a:r>
            <a:endParaRPr lang="ca-ES" sz="1600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403648" y="1516467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Propostes </a:t>
            </a:r>
            <a:r>
              <a:rPr lang="ca-ES" sz="1600" dirty="0">
                <a:solidFill>
                  <a:schemeClr val="accent3"/>
                </a:solidFill>
                <a:latin typeface="Comic Sans MS" panose="030F0702030302020204" pitchFamily="66" charset="0"/>
              </a:rPr>
              <a:t>en l’àmbit de l’educació</a:t>
            </a:r>
          </a:p>
        </p:txBody>
      </p:sp>
    </p:spTree>
    <p:extLst>
      <p:ext uri="{BB962C8B-B14F-4D97-AF65-F5344CB8AC3E}">
        <p14:creationId xmlns:p14="http://schemas.microsoft.com/office/powerpoint/2010/main" val="21141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26619" y="202122"/>
            <a:ext cx="3899327" cy="1152638"/>
          </a:xfrm>
        </p:spPr>
        <p:txBody>
          <a:bodyPr>
            <a:normAutofit fontScale="90000"/>
          </a:bodyPr>
          <a:lstStyle/>
          <a:p>
            <a:pPr algn="just"/>
            <a:r>
              <a:rPr lang="ca-ES" b="1" dirty="0"/>
              <a:t> </a:t>
            </a:r>
            <a:r>
              <a:rPr lang="ca-ES" dirty="0"/>
              <a:t/>
            </a:r>
            <a:br>
              <a:rPr lang="ca-ES" dirty="0"/>
            </a:br>
            <a:r>
              <a:rPr lang="ca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ca-E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ca-E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Mantenir i promoure programes que ajudin a les famílies durant el curs infantil i primària fins l’institut des de l’Ajuntament de Mollerussa</a:t>
            </a:r>
            <a:r>
              <a:rPr lang="ca-E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s-ES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1"/>
            <a:ext cx="2263611" cy="211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44616" y="2401947"/>
            <a:ext cx="3672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omic Sans MS" panose="030F0702030302020204" pitchFamily="66" charset="0"/>
              </a:rPr>
              <a:t>Propostes d’acció àmbit familiar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1076152" y="1339812"/>
            <a:ext cx="2592288" cy="11976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a-ES" sz="1400" b="1" dirty="0">
                <a:latin typeface="Comic Sans MS" panose="030F0702030302020204" pitchFamily="66" charset="0"/>
              </a:rPr>
              <a:t> </a:t>
            </a:r>
            <a:r>
              <a:rPr lang="ca-ES" sz="1400" dirty="0">
                <a:latin typeface="Comic Sans MS" panose="030F0702030302020204" pitchFamily="66" charset="0"/>
              </a:rPr>
              <a:t/>
            </a:r>
            <a:br>
              <a:rPr lang="ca-ES" sz="1400" dirty="0">
                <a:latin typeface="Comic Sans MS" panose="030F0702030302020204" pitchFamily="66" charset="0"/>
              </a:rPr>
            </a:br>
            <a:endParaRPr lang="es-E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9009" y="1575177"/>
            <a:ext cx="3952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omic Sans MS" panose="030F0702030302020204" pitchFamily="66" charset="0"/>
              </a:rPr>
              <a:t>2. </a:t>
            </a:r>
            <a:r>
              <a:rPr lang="ca-ES" sz="1600" dirty="0">
                <a:latin typeface="Comic Sans MS" panose="030F0702030302020204" pitchFamily="66" charset="0"/>
              </a:rPr>
              <a:t>Donar suport a infants i joves amb problemes  amb els estudis i a l’institut.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21317" y="2557529"/>
            <a:ext cx="3981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Comic Sans MS" panose="030F0702030302020204" pitchFamily="66" charset="0"/>
              </a:rPr>
              <a:t>3. </a:t>
            </a:r>
            <a:r>
              <a:rPr lang="fr-FR" sz="1600" dirty="0" smtClean="0">
                <a:latin typeface="Comic Sans MS" panose="030F0702030302020204" pitchFamily="66" charset="0"/>
              </a:rPr>
              <a:t>Garantir </a:t>
            </a:r>
            <a:r>
              <a:rPr lang="fr-FR" sz="1600" dirty="0">
                <a:latin typeface="Comic Sans MS" panose="030F0702030302020204" pitchFamily="66" charset="0"/>
              </a:rPr>
              <a:t>les </a:t>
            </a:r>
            <a:r>
              <a:rPr lang="fr-FR" sz="1600" dirty="0" err="1">
                <a:latin typeface="Comic Sans MS" panose="030F0702030302020204" pitchFamily="66" charset="0"/>
              </a:rPr>
              <a:t>ajudes</a:t>
            </a:r>
            <a:r>
              <a:rPr lang="fr-FR" sz="1600" dirty="0">
                <a:latin typeface="Comic Sans MS" panose="030F0702030302020204" pitchFamily="66" charset="0"/>
              </a:rPr>
              <a:t> a les famílies nombroses i monoparentals</a:t>
            </a:r>
            <a:endParaRPr lang="ca-ES" sz="1600" dirty="0">
              <a:latin typeface="Comic Sans MS" panose="030F0702030302020204" pitchFamily="66" charset="0"/>
            </a:endParaRPr>
          </a:p>
        </p:txBody>
      </p:sp>
      <p:pic>
        <p:nvPicPr>
          <p:cNvPr id="14" name="13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958937" y="3930887"/>
            <a:ext cx="2843763" cy="1873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C:\Users\Educador_SOC\Desktop\ODS\Nueva carpeta con ítems\ODS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08" y="3147398"/>
            <a:ext cx="536771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ducador_SOC\Desktop\ODS\Nueva carpeta con ítems\ODS-2.jpg_56330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04" y="315619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ducador_SOC\Desktop\ODS\Nueva carpeta con ítems\ODS-4.jpg_563309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20" y="315619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Educador_SOC\Desktop\ODS\Nueva carpeta con ítems\ODS-10.jpg_5633098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5" y="316496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9">
            <a:extLst>
              <a:ext uri="{FF2B5EF4-FFF2-40B4-BE49-F238E27FC236}">
                <a16:creationId xmlns="" xmlns:a16="http://schemas.microsoft.com/office/drawing/2014/main" id="{0D1EF460-D91A-BB4B-BD05-6801BA608BA9}"/>
              </a:ext>
            </a:extLst>
          </p:cNvPr>
          <p:cNvSpPr/>
          <p:nvPr/>
        </p:nvSpPr>
        <p:spPr>
          <a:xfrm>
            <a:off x="284076" y="3164966"/>
            <a:ext cx="397711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pPr algn="just"/>
            <a:r>
              <a:rPr lang="ca-ES" sz="1600" dirty="0" smtClean="0">
                <a:latin typeface="Comic Sans MS" panose="030F0702030302020204" pitchFamily="66" charset="0"/>
              </a:rPr>
              <a:t>4. Mantenir  </a:t>
            </a:r>
            <a:r>
              <a:rPr lang="ca-ES" sz="1600" dirty="0">
                <a:latin typeface="Comic Sans MS" panose="030F0702030302020204" pitchFamily="66" charset="0"/>
              </a:rPr>
              <a:t>programes i activitats  contra l’exclusió social de les famílies amb menys diners i tenir en compte les situacions inesperades  (COVID19).</a:t>
            </a:r>
          </a:p>
        </p:txBody>
      </p:sp>
      <p:sp>
        <p:nvSpPr>
          <p:cNvPr id="15" name="4 CuadroTexto"/>
          <p:cNvSpPr txBox="1"/>
          <p:nvPr/>
        </p:nvSpPr>
        <p:spPr>
          <a:xfrm>
            <a:off x="297911" y="4764028"/>
            <a:ext cx="396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5</a:t>
            </a:r>
            <a:r>
              <a:rPr lang="ca-ES" sz="1600" dirty="0" smtClean="0">
                <a:latin typeface="Comic Sans MS" panose="030F0702030302020204" pitchFamily="66" charset="0"/>
              </a:rPr>
              <a:t>. Assegurar </a:t>
            </a:r>
            <a:r>
              <a:rPr lang="ca-ES" sz="1600" dirty="0">
                <a:latin typeface="Comic Sans MS" panose="030F0702030302020204" pitchFamily="66" charset="0"/>
              </a:rPr>
              <a:t>les ajudes pel menjador escolar en cas de necessitat</a:t>
            </a:r>
            <a:r>
              <a:rPr lang="es-ES" sz="1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" name="Rectángulo 11"/>
          <p:cNvSpPr/>
          <p:nvPr/>
        </p:nvSpPr>
        <p:spPr>
          <a:xfrm>
            <a:off x="314014" y="5661248"/>
            <a:ext cx="3967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omic Sans MS" panose="030F0702030302020204" pitchFamily="66" charset="0"/>
              </a:rPr>
              <a:t>6. </a:t>
            </a:r>
            <a:r>
              <a:rPr lang="ca-ES" sz="1600" dirty="0">
                <a:latin typeface="Comic Sans MS" panose="030F0702030302020204" pitchFamily="66" charset="0"/>
              </a:rPr>
              <a:t>Tenir obert el centre d’aliments i  assegurar-nos que arribi a totes les famílies amb una situació difícil.  </a:t>
            </a:r>
          </a:p>
        </p:txBody>
      </p:sp>
    </p:spTree>
    <p:extLst>
      <p:ext uri="{BB962C8B-B14F-4D97-AF65-F5344CB8AC3E}">
        <p14:creationId xmlns:p14="http://schemas.microsoft.com/office/powerpoint/2010/main" val="38446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70" y="1"/>
            <a:ext cx="2608329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72000" y="2492896"/>
            <a:ext cx="3672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Propostes en </a:t>
            </a:r>
            <a:r>
              <a:rPr lang="es-ES" b="1" dirty="0" err="1">
                <a:latin typeface="Comic Sans MS" panose="030F0702030302020204" pitchFamily="66" charset="0"/>
              </a:rPr>
              <a:t>l’àmbit</a:t>
            </a:r>
            <a:r>
              <a:rPr lang="es-ES" b="1" dirty="0"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latin typeface="Comic Sans MS" panose="030F0702030302020204" pitchFamily="66" charset="0"/>
              </a:rPr>
              <a:t>l’educació</a:t>
            </a:r>
            <a:endParaRPr lang="es-ES" b="1" dirty="0">
              <a:latin typeface="Comic Sans MS" panose="030F07020303020202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401690"/>
            <a:ext cx="4208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1. Seguir treballant amb el Pla Educatiu d’Entorn.</a:t>
            </a:r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Treballar tots els centres educatius i </a:t>
            </a:r>
            <a:r>
              <a:rPr lang="ca-ES" sz="1600" dirty="0" smtClean="0">
                <a:latin typeface="Comic Sans MS" panose="030F0702030302020204" pitchFamily="66" charset="0"/>
              </a:rPr>
              <a:t>entitats </a:t>
            </a:r>
            <a:r>
              <a:rPr lang="ca-ES" sz="1600" dirty="0">
                <a:latin typeface="Comic Sans MS" panose="030F0702030302020204" pitchFamily="66" charset="0"/>
              </a:rPr>
              <a:t>per fer accions i </a:t>
            </a:r>
            <a:r>
              <a:rPr lang="ca-ES" sz="1600" dirty="0" smtClean="0">
                <a:latin typeface="Comic Sans MS" panose="030F0702030302020204" pitchFamily="66" charset="0"/>
              </a:rPr>
              <a:t>iniciatives conjuntes </a:t>
            </a:r>
            <a:r>
              <a:rPr lang="ca-ES" sz="1600" dirty="0">
                <a:latin typeface="Comic Sans MS" panose="030F0702030302020204" pitchFamily="66" charset="0"/>
              </a:rPr>
              <a:t>per la ciutat de Mollerussa.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79512" y="1887811"/>
            <a:ext cx="41044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2</a:t>
            </a:r>
            <a:r>
              <a:rPr lang="ca-ES" sz="1600" dirty="0" smtClean="0">
                <a:latin typeface="Comic Sans MS" panose="030F0702030302020204" pitchFamily="66" charset="0"/>
              </a:rPr>
              <a:t>. Garantir </a:t>
            </a:r>
            <a:r>
              <a:rPr lang="ca-ES" sz="1600" dirty="0">
                <a:latin typeface="Comic Sans MS" panose="030F0702030302020204" pitchFamily="66" charset="0"/>
              </a:rPr>
              <a:t>l’educació i la formació tenint en compte  les necessitats </a:t>
            </a:r>
            <a:r>
              <a:rPr lang="ca-ES" sz="1600" dirty="0" smtClean="0">
                <a:latin typeface="Comic Sans MS" panose="030F0702030302020204" pitchFamily="66" charset="0"/>
              </a:rPr>
              <a:t>de  les empreses </a:t>
            </a:r>
            <a:r>
              <a:rPr lang="ca-ES" sz="1600" dirty="0">
                <a:latin typeface="Comic Sans MS" panose="030F0702030302020204" pitchFamily="66" charset="0"/>
              </a:rPr>
              <a:t>de la nostre ciutat</a:t>
            </a:r>
            <a:r>
              <a:rPr lang="ca-ES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90723" y="3454934"/>
            <a:ext cx="4208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3. </a:t>
            </a:r>
            <a:r>
              <a:rPr lang="ca-ES" sz="1600" dirty="0" smtClean="0">
                <a:latin typeface="Comic Sans MS" panose="030F0702030302020204" pitchFamily="66" charset="0"/>
              </a:rPr>
              <a:t>Prevenir el fracàs escolar  i que els </a:t>
            </a:r>
            <a:r>
              <a:rPr lang="ca-ES" sz="1600" dirty="0">
                <a:latin typeface="Comic Sans MS" panose="030F0702030302020204" pitchFamily="66" charset="0"/>
              </a:rPr>
              <a:t>alumnes </a:t>
            </a:r>
            <a:r>
              <a:rPr lang="ca-ES" sz="1600" dirty="0" smtClean="0">
                <a:latin typeface="Comic Sans MS" panose="030F0702030302020204" pitchFamily="66" charset="0"/>
              </a:rPr>
              <a:t> deixin l’escola.</a:t>
            </a:r>
            <a:endParaRPr lang="ca-ES" sz="1600" dirty="0">
              <a:latin typeface="Comic Sans MS" panose="030F0702030302020204" pitchFamily="66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1520" y="4221088"/>
            <a:ext cx="41362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dirty="0"/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4</a:t>
            </a:r>
            <a:r>
              <a:rPr lang="ca-ES" sz="1600" dirty="0" smtClean="0">
                <a:latin typeface="Comic Sans MS" panose="030F0702030302020204" pitchFamily="66" charset="0"/>
              </a:rPr>
              <a:t>. Realitzar </a:t>
            </a:r>
            <a:r>
              <a:rPr lang="ca-ES" sz="1600" dirty="0">
                <a:latin typeface="Comic Sans MS" panose="030F0702030302020204" pitchFamily="66" charset="0"/>
              </a:rPr>
              <a:t>campanyes que eduquin sobre l’ús cívic de la ciutat i el seu entorn.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51520" y="5373216"/>
            <a:ext cx="41362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5. Continuar potenciant Mollerussa, com a Municipi Lector.</a:t>
            </a:r>
          </a:p>
        </p:txBody>
      </p:sp>
      <p:pic>
        <p:nvPicPr>
          <p:cNvPr id="10" name="9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669891" y="3808023"/>
            <a:ext cx="3476625" cy="219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C:\Users\Educador_SOC\Desktop\ODS\Nueva carpeta con ítems\ODS-5.jpg_563309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99" y="321082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ducador_SOC\Desktop\ODS\Nueva carpeta con ítems\ODS-10.jpg_56330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2073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ducador_SOC\Desktop\ODS\Nueva carpeta con ítems\ODS-4.jpg_563309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2253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ducador_SOC\Desktop\ODS\Nueva carpeta con ítems\ODS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81" y="3243322"/>
            <a:ext cx="53677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572000" y="2492895"/>
            <a:ext cx="370452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Proposta per tecnologia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88640"/>
            <a:ext cx="2168226" cy="19799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69744" y="748732"/>
            <a:ext cx="4215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1. Informar de l’ús de la </a:t>
            </a:r>
            <a:r>
              <a:rPr lang="ca-ES" sz="1600" dirty="0" smtClean="0">
                <a:latin typeface="Comic Sans MS" panose="030F0702030302020204" pitchFamily="66" charset="0"/>
              </a:rPr>
              <a:t>WIFI </a:t>
            </a:r>
            <a:r>
              <a:rPr lang="ca-ES" sz="1600" dirty="0">
                <a:latin typeface="Comic Sans MS" panose="030F0702030302020204" pitchFamily="66" charset="0"/>
              </a:rPr>
              <a:t>que facilita l’ajuntament.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69744" y="1772816"/>
            <a:ext cx="3942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2. Mantenir contacte i rebre la informació  entre les diferents regidories que </a:t>
            </a:r>
            <a:r>
              <a:rPr lang="ca-ES" sz="1600" dirty="0" smtClean="0">
                <a:latin typeface="Comic Sans MS" panose="030F0702030302020204" pitchFamily="66" charset="0"/>
              </a:rPr>
              <a:t>treballen </a:t>
            </a:r>
            <a:r>
              <a:rPr lang="ca-ES" sz="1600" dirty="0">
                <a:latin typeface="Comic Sans MS" panose="030F0702030302020204" pitchFamily="66" charset="0"/>
              </a:rPr>
              <a:t>amb infància i joves.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96600" y="3208619"/>
            <a:ext cx="3942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3. Fomentar activitats relacionades amb les noves tecnologies adreçades a infants i joves.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6600" y="4294259"/>
            <a:ext cx="39422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4. Fomentar la innovació a través de les noves tecnologies.</a:t>
            </a:r>
          </a:p>
        </p:txBody>
      </p:sp>
      <p:pic>
        <p:nvPicPr>
          <p:cNvPr id="11" name="10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664774" y="3861048"/>
            <a:ext cx="3476625" cy="219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C:\Users\Educador_SOC\Desktop\ODS\Nueva carpeta con ítems\ODS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5" y="3213048"/>
            <a:ext cx="64412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ducador_SOC\Desktop\ODS\Nueva carpeta con ítems\ODS-10.jpg_56330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374" y="3185604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ducador_SOC\Desktop\ODS\Nueva carpeta con ítems\ODS-4.jpg_563309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13048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295039" y="5483841"/>
            <a:ext cx="39422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 </a:t>
            </a:r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5</a:t>
            </a:r>
            <a:r>
              <a:rPr lang="ca-ES" sz="1600" dirty="0" smtClean="0">
                <a:latin typeface="Comic Sans MS" panose="030F0702030302020204" pitchFamily="66" charset="0"/>
              </a:rPr>
              <a:t>. Reduir les desigualtats de la bretxa digital entre la infància i </a:t>
            </a:r>
            <a:r>
              <a:rPr lang="ca-ES" sz="1600" dirty="0" smtClean="0">
                <a:latin typeface="Comic Sans MS" panose="030F0702030302020204" pitchFamily="66" charset="0"/>
              </a:rPr>
              <a:t>l’adolescència.</a:t>
            </a:r>
            <a:endParaRPr lang="ca-E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481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2447925" cy="234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72000" y="2492896"/>
            <a:ext cx="370452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>
                <a:latin typeface="Comic Sans MS" panose="030F0702030302020204" pitchFamily="66" charset="0"/>
              </a:rPr>
              <a:t>Proposta per l’oci i </a:t>
            </a:r>
            <a:r>
              <a:rPr lang="ca-ES" sz="1600" b="1" dirty="0" smtClean="0">
                <a:latin typeface="Comic Sans MS" panose="030F0702030302020204" pitchFamily="66" charset="0"/>
              </a:rPr>
              <a:t>temps de </a:t>
            </a:r>
            <a:r>
              <a:rPr lang="ca-ES" sz="1600" b="1" dirty="0">
                <a:latin typeface="Comic Sans MS" panose="030F0702030302020204" pitchFamily="66" charset="0"/>
              </a:rPr>
              <a:t>lleure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61365" y="229020"/>
            <a:ext cx="43386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1. Facilitar a les entitats i associacions el què necessitin per poder organitzar les activitats de temps lliure</a:t>
            </a:r>
            <a:r>
              <a:rPr lang="ca-ES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1365" y="1192235"/>
            <a:ext cx="40537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2. Garantir el Dret a poder </a:t>
            </a:r>
            <a:r>
              <a:rPr lang="ca-ES" sz="1600" dirty="0" smtClean="0">
                <a:latin typeface="Comic Sans MS" panose="030F0702030302020204" pitchFamily="66" charset="0"/>
              </a:rPr>
              <a:t>gaudir </a:t>
            </a:r>
            <a:r>
              <a:rPr lang="ca-ES" sz="1600" dirty="0">
                <a:latin typeface="Comic Sans MS" panose="030F0702030302020204" pitchFamily="66" charset="0"/>
              </a:rPr>
              <a:t>de, l’oci i el Temps de Lleure</a:t>
            </a:r>
            <a:r>
              <a:rPr lang="ca-ES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61365" y="1925270"/>
            <a:ext cx="4173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3. Garantir l’accés </a:t>
            </a:r>
            <a:r>
              <a:rPr lang="ca-ES" sz="1600" dirty="0" smtClean="0">
                <a:latin typeface="Comic Sans MS" panose="030F0702030302020204" pitchFamily="66" charset="0"/>
              </a:rPr>
              <a:t>a: una </a:t>
            </a:r>
            <a:r>
              <a:rPr lang="ca-ES" sz="1600" dirty="0">
                <a:latin typeface="Comic Sans MS" panose="030F0702030302020204" pitchFamily="66" charset="0"/>
              </a:rPr>
              <a:t>informació adequada, la participació i la reactivació d’activitats 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73477" y="2924944"/>
            <a:ext cx="4149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4. Garantir que els joves </a:t>
            </a:r>
            <a:r>
              <a:rPr lang="ca-ES" sz="1600" dirty="0" smtClean="0">
                <a:latin typeface="Comic Sans MS" panose="030F0702030302020204" pitchFamily="66" charset="0"/>
              </a:rPr>
              <a:t>tinguin </a:t>
            </a:r>
            <a:r>
              <a:rPr lang="ca-ES" sz="1600" dirty="0">
                <a:latin typeface="Comic Sans MS" panose="030F0702030302020204" pitchFamily="66" charset="0"/>
              </a:rPr>
              <a:t>espais de trobada per divertir-nos i poder fer coses en el temps lliure i d’oci, dins de la ciutat</a:t>
            </a:r>
            <a:r>
              <a:rPr lang="ca-ES" sz="1600" dirty="0"/>
              <a:t>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2201" y="3842707"/>
            <a:ext cx="40919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pPr algn="just"/>
            <a:r>
              <a:rPr lang="ca-ES" sz="1600" dirty="0">
                <a:latin typeface="Comic Sans MS" panose="030F0702030302020204" pitchFamily="66" charset="0"/>
              </a:rPr>
              <a:t>5. Potenciar que es pugui fer esport i activitats de millora de la salut.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28195" y="4915302"/>
            <a:ext cx="40946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6. Garantir el Dret de participació, associacionisme i valor juvenil</a:t>
            </a:r>
            <a:r>
              <a:rPr lang="ca-ES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28194" y="5733256"/>
            <a:ext cx="4106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7. Garantir que tothom pugui tenir un bon nivell de vida,  i pugui  participar al màxim  dins de la comunitat.</a:t>
            </a:r>
          </a:p>
        </p:txBody>
      </p:sp>
      <p:pic>
        <p:nvPicPr>
          <p:cNvPr id="14" name="13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685948" y="3837714"/>
            <a:ext cx="3476625" cy="219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4" descr="C:\Users\Educador_SOC\Desktop\ODS\Nueva carpeta con ítems\ODS-4.jpg_563309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2253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Educador_SOC\Desktop\ODS\Nueva carpeta con ítems\ODS-5.jpg_56330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99" y="321082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Educador_SOC\Desktop\ODS\Nueva carpeta con ítems\ODS-10.jpg_563309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2073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Educador_SOC\Desktop\ODS\Nueva carpeta con ítems\ODS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81" y="3243322"/>
            <a:ext cx="53677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445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497"/>
            <a:ext cx="1998306" cy="209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572000" y="2492896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omic Sans MS" panose="030F0702030302020204" pitchFamily="66" charset="0"/>
              </a:rPr>
              <a:t>Proposta en l’àmbit d’habitatge</a:t>
            </a:r>
          </a:p>
        </p:txBody>
      </p:sp>
      <p:pic>
        <p:nvPicPr>
          <p:cNvPr id="8" name="7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669891" y="3717032"/>
            <a:ext cx="3476625" cy="219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7"/>
          <p:cNvSpPr/>
          <p:nvPr/>
        </p:nvSpPr>
        <p:spPr>
          <a:xfrm>
            <a:off x="314980" y="2322834"/>
            <a:ext cx="39204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3. Evitar procediments judicials que puguin provocar la pèrdua de l’habitatge a famílies amb infants i adolescents a través dels recursos com la derivació al servei de </a:t>
            </a:r>
            <a:r>
              <a:rPr lang="ca-ES" sz="1600" dirty="0" err="1" smtClean="0">
                <a:latin typeface="Comic Sans MS" panose="030F0702030302020204" pitchFamily="66" charset="0"/>
              </a:rPr>
              <a:t>l’Ofideute</a:t>
            </a:r>
            <a:r>
              <a:rPr lang="ca-ES" sz="1600" dirty="0" smtClean="0">
                <a:latin typeface="Comic Sans MS" panose="030F0702030302020204" pitchFamily="66" charset="0"/>
              </a:rPr>
              <a:t> </a:t>
            </a:r>
            <a:r>
              <a:rPr lang="ca-ES" sz="1600" dirty="0">
                <a:latin typeface="Comic Sans MS" panose="030F0702030302020204" pitchFamily="66" charset="0"/>
              </a:rPr>
              <a:t>de la Generalitat.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29240" y="5862274"/>
            <a:ext cx="3728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latin typeface="Comic Sans MS" panose="030F0902030302020204" pitchFamily="66" charset="0"/>
              </a:rPr>
              <a:t>5</a:t>
            </a:r>
            <a:r>
              <a:rPr lang="ca-ES" sz="1600" dirty="0" smtClean="0">
                <a:latin typeface="Comic Sans MS" panose="030F0902030302020204" pitchFamily="66" charset="0"/>
              </a:rPr>
              <a:t>. Facilitar pisos a preus assequibles pels joves.</a:t>
            </a:r>
            <a:endParaRPr lang="ca-ES" sz="1600" dirty="0">
              <a:latin typeface="Comic Sans MS" panose="030F0902030302020204" pitchFamily="66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12" y="5582555"/>
            <a:ext cx="1884909" cy="87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Educador_SOC\Desktop\ODS\Nueva carpeta con ítems\ODS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719" y="3177032"/>
            <a:ext cx="53677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Educador_SOC\Desktop\ODS\Nueva carpeta con ítems\ODS-10.jpg_5633098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04" y="320732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DC0C0620-B952-6F40-B843-997FC2745C5B}"/>
              </a:ext>
            </a:extLst>
          </p:cNvPr>
          <p:cNvSpPr/>
          <p:nvPr/>
        </p:nvSpPr>
        <p:spPr>
          <a:xfrm>
            <a:off x="327494" y="559064"/>
            <a:ext cx="3818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1. Ajuts  de lloguer a preus més baixos a famílies amb infants i adolescents.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06348543-D80F-A047-9E72-3A0E8FA961C2}"/>
              </a:ext>
            </a:extLst>
          </p:cNvPr>
          <p:cNvSpPr/>
          <p:nvPr/>
        </p:nvSpPr>
        <p:spPr>
          <a:xfrm>
            <a:off x="302766" y="1291662"/>
            <a:ext cx="3981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2. Evitar desnonaments que puguin provocar la pèrdua de l’habitatge a famílies amb infants i adolescents.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2459FF1-AC0C-B44A-A0CE-376F18D4A0FE}"/>
              </a:ext>
            </a:extLst>
          </p:cNvPr>
          <p:cNvSpPr txBox="1"/>
          <p:nvPr/>
        </p:nvSpPr>
        <p:spPr>
          <a:xfrm>
            <a:off x="327494" y="4077165"/>
            <a:ext cx="40935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600" dirty="0">
                <a:latin typeface="Comic Sans MS" panose="030F0902030302020204" pitchFamily="66" charset="0"/>
              </a:rPr>
              <a:t>4</a:t>
            </a:r>
            <a:r>
              <a:rPr lang="ca-ES" sz="1600" dirty="0" smtClean="0">
                <a:latin typeface="Comic Sans MS" panose="030F0902030302020204" pitchFamily="66" charset="0"/>
              </a:rPr>
              <a:t>. Garantir </a:t>
            </a:r>
            <a:r>
              <a:rPr lang="ca-ES" sz="1600" dirty="0">
                <a:latin typeface="Comic Sans MS" panose="030F0902030302020204" pitchFamily="66" charset="0"/>
              </a:rPr>
              <a:t>un pis en casos </a:t>
            </a:r>
            <a:r>
              <a:rPr lang="ca-ES" sz="1600" dirty="0" smtClean="0">
                <a:latin typeface="Comic Sans MS" panose="030F0902030302020204" pitchFamily="66" charset="0"/>
              </a:rPr>
              <a:t>d'emergència </a:t>
            </a:r>
            <a:r>
              <a:rPr lang="ca-ES" sz="1600" dirty="0">
                <a:latin typeface="Comic Sans MS" panose="030F0902030302020204" pitchFamily="66" charset="0"/>
              </a:rPr>
              <a:t>en moments puntuals urgents a </a:t>
            </a:r>
            <a:r>
              <a:rPr lang="ca-ES" sz="1600" dirty="0" smtClean="0">
                <a:latin typeface="Comic Sans MS" panose="030F0902030302020204" pitchFamily="66" charset="0"/>
              </a:rPr>
              <a:t>famílies </a:t>
            </a:r>
            <a:r>
              <a:rPr lang="ca-ES" sz="1600" dirty="0">
                <a:latin typeface="Comic Sans MS" panose="030F0902030302020204" pitchFamily="66" charset="0"/>
              </a:rPr>
              <a:t>amb infants i adolescents en risc de </a:t>
            </a:r>
            <a:r>
              <a:rPr lang="ca-ES" sz="1600" dirty="0" smtClean="0">
                <a:latin typeface="Comic Sans MS" panose="030F0902030302020204" pitchFamily="66" charset="0"/>
              </a:rPr>
              <a:t>pèrdua </a:t>
            </a:r>
            <a:r>
              <a:rPr lang="ca-ES" sz="1600" dirty="0">
                <a:latin typeface="Comic Sans MS" panose="030F0902030302020204" pitchFamily="66" charset="0"/>
              </a:rPr>
              <a:t>de l’habitatge actual mentre </a:t>
            </a:r>
            <a:r>
              <a:rPr lang="ca-ES" sz="1600" dirty="0" smtClean="0">
                <a:latin typeface="Comic Sans MS" panose="030F0902030302020204" pitchFamily="66" charset="0"/>
              </a:rPr>
              <a:t>estan </a:t>
            </a:r>
            <a:r>
              <a:rPr lang="ca-ES" sz="1600" dirty="0">
                <a:latin typeface="Comic Sans MS" panose="030F0902030302020204" pitchFamily="66" charset="0"/>
              </a:rPr>
              <a:t>a l’espera d’un pis que puguin pagar a través de la </a:t>
            </a:r>
            <a:r>
              <a:rPr lang="ca-ES" sz="1600" dirty="0" smtClean="0">
                <a:latin typeface="Comic Sans MS" panose="030F0902030302020204" pitchFamily="66" charset="0"/>
              </a:rPr>
              <a:t>Taula</a:t>
            </a:r>
            <a:r>
              <a:rPr lang="ca-ES" sz="1600" dirty="0" smtClean="0">
                <a:latin typeface="Comic Sans MS" panose="030F0902030302020204" pitchFamily="66" charset="0"/>
              </a:rPr>
              <a:t> </a:t>
            </a:r>
            <a:r>
              <a:rPr lang="ca-ES" sz="1600" dirty="0">
                <a:latin typeface="Comic Sans MS" panose="030F0902030302020204" pitchFamily="66" charset="0"/>
              </a:rPr>
              <a:t>d’Emergència</a:t>
            </a:r>
            <a:r>
              <a:rPr lang="ca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3068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2314005" cy="244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83405" y="2447135"/>
            <a:ext cx="3672408" cy="482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600" b="1" dirty="0">
                <a:latin typeface="Comic Sans MS" panose="030F0702030302020204" pitchFamily="66" charset="0"/>
              </a:rPr>
              <a:t>Proposta en l’àmbit del </a:t>
            </a:r>
            <a:r>
              <a:rPr lang="ca-ES" sz="1600" b="1" dirty="0" err="1" smtClean="0">
                <a:latin typeface="Comic Sans MS" panose="030F0702030302020204" pitchFamily="66" charset="0"/>
              </a:rPr>
              <a:t>mediambient</a:t>
            </a:r>
            <a:r>
              <a:rPr lang="ca-ES" sz="1600" b="1" dirty="0" smtClean="0">
                <a:latin typeface="Comic Sans MS" panose="030F0702030302020204" pitchFamily="66" charset="0"/>
              </a:rPr>
              <a:t>, espai urbà i civisme</a:t>
            </a:r>
            <a:endParaRPr lang="ca-ES" sz="1600" b="1" dirty="0">
              <a:latin typeface="Comic Sans MS" panose="030F0702030302020204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9512" y="363396"/>
            <a:ext cx="4108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1. Millorar els espais i el material adaptat a infància i </a:t>
            </a:r>
            <a:r>
              <a:rPr lang="ca-ES" sz="1600" dirty="0" smtClean="0">
                <a:latin typeface="Comic Sans MS" panose="030F0702030302020204" pitchFamily="66" charset="0"/>
              </a:rPr>
              <a:t>joventut.</a:t>
            </a:r>
            <a:endParaRPr lang="ca-ES" sz="1600" dirty="0">
              <a:latin typeface="Comic Sans MS" panose="030F0702030302020204" pitchFamily="66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3" y="1335878"/>
            <a:ext cx="4032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2. Fer i explicar les actuacions del Pla de Civisme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9375" y="2277858"/>
            <a:ext cx="2428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3. Ampliar el carril bici.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29376" y="2972884"/>
            <a:ext cx="4024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4. Explicar i  conèixer l’ordenança de Civisme.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29375" y="3883644"/>
            <a:ext cx="4024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omic Sans MS" panose="030F0702030302020204" pitchFamily="66" charset="0"/>
              </a:rPr>
              <a:t>5. </a:t>
            </a:r>
            <a:r>
              <a:rPr lang="ca-ES" sz="1600" dirty="0">
                <a:latin typeface="Comic Sans MS" panose="030F0702030302020204" pitchFamily="66" charset="0"/>
              </a:rPr>
              <a:t>Mantenir el Servei Municipal de Mediació Social i Comunitària.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60749" y="4663730"/>
            <a:ext cx="2542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6. Fer més zones verdes.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53598" y="5229200"/>
            <a:ext cx="3958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sz="1600" dirty="0">
                <a:latin typeface="Comic Sans MS" panose="030F0702030302020204" pitchFamily="66" charset="0"/>
              </a:rPr>
              <a:t>7. Millorar i realitzar  el Pla de Rodalies i el transport per la ciutat.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70977" y="6067833"/>
            <a:ext cx="4033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Comic Sans MS" panose="030F0702030302020204" pitchFamily="66" charset="0"/>
              </a:rPr>
              <a:t>8. Impulsar </a:t>
            </a:r>
            <a:r>
              <a:rPr lang="ca-ES" sz="1600" dirty="0">
                <a:latin typeface="Comic Sans MS" panose="030F0702030302020204" pitchFamily="66" charset="0"/>
              </a:rPr>
              <a:t>la creació d’instal·lacions per a joves</a:t>
            </a:r>
          </a:p>
        </p:txBody>
      </p:sp>
      <p:pic>
        <p:nvPicPr>
          <p:cNvPr id="13" name="12 Imagen"/>
          <p:cNvPicPr/>
          <p:nvPr/>
        </p:nvPicPr>
        <p:blipFill rotWithShape="1">
          <a:blip r:embed="rId3"/>
          <a:srcRect l="4948" t="17448" r="30565" b="31567"/>
          <a:stretch/>
        </p:blipFill>
        <p:spPr bwMode="auto">
          <a:xfrm>
            <a:off x="4604753" y="3869463"/>
            <a:ext cx="3476625" cy="2198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1" name="Picture 3" descr="C:\Users\Educador_SOC\Desktop\ODS\Nueva carpeta con ítems\ODS-13.jpg_563309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58" y="318546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ducador_SOC\Desktop\ODS\Nueva carpeta con ítems\ODS-15.jpg_563309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839" y="318546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25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9" name="Picture 3" descr="C:\Users\Educador_SOC\Desktop\Fotos CPA 2020-2021\CPA 2020-21\06_20_11_ DIA INFANCIA\IMG-20201120-WA00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2" b="18885"/>
          <a:stretch/>
        </p:blipFill>
        <p:spPr bwMode="auto">
          <a:xfrm>
            <a:off x="-30964" y="4013"/>
            <a:ext cx="9174964" cy="4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ducador_SOC\Desktop\Fotos CPA 2020-2021\CPA 2020-21\04_12_11_Reunió 20-N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t="20728" r="17634" b="8970"/>
          <a:stretch/>
        </p:blipFill>
        <p:spPr bwMode="auto">
          <a:xfrm>
            <a:off x="4129" y="2564904"/>
            <a:ext cx="9139871" cy="447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Educador_SOC\Desktop\Fotos CPA 2020-2021\CPA 2020-21\07_10_12_ Treball PLIA\Foto grupC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60" y="4421080"/>
            <a:ext cx="5165540" cy="26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455368" y="4013"/>
            <a:ext cx="568863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Consensuant accions sobre les propostes</a:t>
            </a:r>
          </a:p>
        </p:txBody>
      </p:sp>
      <p:sp>
        <p:nvSpPr>
          <p:cNvPr id="10" name="1 Título">
            <a:extLst>
              <a:ext uri="{FF2B5EF4-FFF2-40B4-BE49-F238E27FC236}">
                <a16:creationId xmlns="" xmlns:a16="http://schemas.microsoft.com/office/drawing/2014/main" id="{D1CAF22A-195A-8C47-A4D1-79F349AB3AB9}"/>
              </a:ext>
            </a:extLst>
          </p:cNvPr>
          <p:cNvSpPr txBox="1">
            <a:spLocks/>
          </p:cNvSpPr>
          <p:nvPr/>
        </p:nvSpPr>
        <p:spPr>
          <a:xfrm>
            <a:off x="4129" y="6252094"/>
            <a:ext cx="853244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4 </a:t>
            </a:r>
            <a:endParaRPr lang="ca-ES" sz="20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4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43508" y="3692429"/>
            <a:ext cx="4176463" cy="432492"/>
          </a:xfrm>
        </p:spPr>
        <p:txBody>
          <a:bodyPr>
            <a:noAutofit/>
          </a:bodyPr>
          <a:lstStyle/>
          <a:p>
            <a:pPr algn="just"/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>Som </a:t>
            </a:r>
            <a:r>
              <a:rPr lang="ca-ES" sz="18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la joventut </a:t>
            </a:r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>que formem part del consell de Participació Adolescent </a:t>
            </a:r>
            <a:r>
              <a:rPr lang="ca-ES" sz="18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de</a:t>
            </a:r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ca-ES" sz="18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Mollerussa.</a:t>
            </a:r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/>
            </a:r>
            <a:b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</a:br>
            <a:r>
              <a:rPr lang="es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/>
            </a:r>
            <a:br>
              <a:rPr lang="es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</a:br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>Som </a:t>
            </a:r>
            <a:r>
              <a:rPr lang="ca-ES" sz="1800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els i les </a:t>
            </a:r>
            <a:r>
              <a:rPr lang="ca-ES" sz="1800" dirty="0">
                <a:solidFill>
                  <a:schemeClr val="accent3"/>
                </a:solidFill>
                <a:latin typeface="Comic Sans MS" panose="030F0702030302020204" pitchFamily="66" charset="0"/>
              </a:rPr>
              <a:t>representants dels adolescents de la nostra ciutat. Representats en igualtat de gènere, edat, cultures i centres educatius de Mollerussa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9460" name="Picture 4" descr="C:\Users\Educador_SOC\Desktop\Fotos varies\Fotos convivencia\Imatges drets Free\exclamation-point-2620929_192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8640"/>
            <a:ext cx="3816423" cy="127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062042" cy="371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238925" y="271957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chemeClr val="accent3"/>
                </a:solidFill>
              </a:rPr>
              <a:t>Qui</a:t>
            </a:r>
            <a:r>
              <a:rPr lang="es-ES" sz="3200" b="1" dirty="0">
                <a:solidFill>
                  <a:schemeClr val="accent3"/>
                </a:solidFill>
              </a:rPr>
              <a:t> </a:t>
            </a:r>
            <a:r>
              <a:rPr lang="es-ES" sz="3200" b="1" dirty="0" err="1">
                <a:solidFill>
                  <a:schemeClr val="accent3"/>
                </a:solidFill>
              </a:rPr>
              <a:t>Som</a:t>
            </a:r>
            <a:r>
              <a:rPr lang="es-ES" sz="3200" b="1" dirty="0">
                <a:solidFill>
                  <a:schemeClr val="accent3"/>
                </a:solidFill>
              </a:rPr>
              <a:t>?</a:t>
            </a:r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95342"/>
            <a:ext cx="5584825" cy="259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Educador_SOC\Desktop\Fotos EJI 2019-2020\Fotos CPA 2019-20\08_16_01_20 PlIA\20200119_2218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94" y="4362338"/>
            <a:ext cx="2566710" cy="2307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Educador_SOC\Desktop\Fotos EJI 2019-2020\Fotos CPA 2019-20\13_11_06_20Festa Cloenda\IMG-20200617-WA00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3" r="5792"/>
          <a:stretch/>
        </p:blipFill>
        <p:spPr bwMode="auto">
          <a:xfrm>
            <a:off x="0" y="4321707"/>
            <a:ext cx="1475656" cy="226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24" y="-31150"/>
            <a:ext cx="12795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85582" y="652423"/>
            <a:ext cx="8208912" cy="58981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577822" y="26064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endParaRPr lang="es-ES" sz="3200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4 Rectángulo"/>
          <p:cNvSpPr/>
          <p:nvPr/>
        </p:nvSpPr>
        <p:spPr>
          <a:xfrm>
            <a:off x="467544" y="235115"/>
            <a:ext cx="4104456" cy="89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Un cop consensuades les </a:t>
            </a:r>
            <a:r>
              <a:rPr lang="ca-ES" dirty="0"/>
              <a:t>accions sobre les </a:t>
            </a:r>
            <a:r>
              <a:rPr lang="ca-ES" dirty="0" smtClean="0"/>
              <a:t>propostes, sorgeixen els següents eixos:</a:t>
            </a:r>
            <a:endParaRPr lang="ca-ES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79967"/>
              </p:ext>
            </p:extLst>
          </p:nvPr>
        </p:nvGraphicFramePr>
        <p:xfrm>
          <a:off x="678910" y="1288313"/>
          <a:ext cx="7822256" cy="4985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601">
                  <a:extLst>
                    <a:ext uri="{9D8B030D-6E8A-4147-A177-3AD203B41FA5}">
                      <a16:colId xmlns="" xmlns:a16="http://schemas.microsoft.com/office/drawing/2014/main" val="3867048383"/>
                    </a:ext>
                  </a:extLst>
                </a:gridCol>
                <a:gridCol w="1993527">
                  <a:extLst>
                    <a:ext uri="{9D8B030D-6E8A-4147-A177-3AD203B41FA5}">
                      <a16:colId xmlns="" xmlns:a16="http://schemas.microsoft.com/office/drawing/2014/main" val="3178426974"/>
                    </a:ext>
                  </a:extLst>
                </a:gridCol>
                <a:gridCol w="1955564">
                  <a:extLst>
                    <a:ext uri="{9D8B030D-6E8A-4147-A177-3AD203B41FA5}">
                      <a16:colId xmlns="" xmlns:a16="http://schemas.microsoft.com/office/drawing/2014/main" val="3657304035"/>
                    </a:ext>
                  </a:extLst>
                </a:gridCol>
                <a:gridCol w="1955564">
                  <a:extLst>
                    <a:ext uri="{9D8B030D-6E8A-4147-A177-3AD203B41FA5}">
                      <a16:colId xmlns="" xmlns:a16="http://schemas.microsoft.com/office/drawing/2014/main" val="790119904"/>
                    </a:ext>
                  </a:extLst>
                </a:gridCol>
              </a:tblGrid>
              <a:tr h="615528">
                <a:tc gridSpan="4">
                  <a:txBody>
                    <a:bodyPr/>
                    <a:lstStyle/>
                    <a:p>
                      <a:pPr algn="ctr"/>
                      <a:r>
                        <a:rPr lang="ca-ES" sz="32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EIXOS</a:t>
                      </a:r>
                      <a:r>
                        <a:rPr lang="ca-ES" sz="3200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ESTRATEGICS</a:t>
                      </a:r>
                      <a:endParaRPr lang="ca-ES" sz="32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7392536"/>
                  </a:ext>
                </a:extLst>
              </a:tr>
              <a:tr h="615528"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FAMÍLIA</a:t>
                      </a:r>
                      <a:endParaRPr lang="ca-E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MEDI AMBIENT, ESPAI URBÀI CIVISME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2032270"/>
                  </a:ext>
                </a:extLst>
              </a:tr>
              <a:tr h="1051917"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EDUCACIÓ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PROTECCIÓ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78940774"/>
                  </a:ext>
                </a:extLst>
              </a:tr>
              <a:tr h="1051917"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TECNOLOGIA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PARTICIPACIÓ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1004241"/>
                  </a:ext>
                </a:extLst>
              </a:tr>
              <a:tr h="1077176"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OCI I TEMPS DE LLEURE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b="0" dirty="0" smtClean="0">
                          <a:latin typeface="Comic Sans MS" panose="030F0702030302020204" pitchFamily="66" charset="0"/>
                        </a:rPr>
                        <a:t>INCLUSIÓ</a:t>
                      </a:r>
                      <a:endParaRPr lang="ca-ES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597637"/>
                  </a:ext>
                </a:extLst>
              </a:tr>
            </a:tbl>
          </a:graphicData>
        </a:graphic>
      </p:graphicFrame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63" y="3070079"/>
            <a:ext cx="1814735" cy="1206500"/>
          </a:xfrm>
          <a:prstGeom prst="rect">
            <a:avLst/>
          </a:prstGeom>
        </p:spPr>
      </p:pic>
      <p:grpSp>
        <p:nvGrpSpPr>
          <p:cNvPr id="43" name="Grupo 42"/>
          <p:cNvGrpSpPr/>
          <p:nvPr/>
        </p:nvGrpSpPr>
        <p:grpSpPr>
          <a:xfrm>
            <a:off x="2634314" y="1962997"/>
            <a:ext cx="5884890" cy="4373497"/>
            <a:chOff x="2634314" y="1962997"/>
            <a:chExt cx="5884890" cy="4373497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5735" y="1978158"/>
              <a:ext cx="1656184" cy="1204498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4601" y="4153488"/>
              <a:ext cx="1152128" cy="1081725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34314" y="5235213"/>
              <a:ext cx="1955724" cy="1101281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2418" y="1962997"/>
              <a:ext cx="1209052" cy="1263513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8738" y="3070079"/>
              <a:ext cx="1290178" cy="1177989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4360" y="4281159"/>
              <a:ext cx="1984844" cy="942964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6799" y="5203263"/>
              <a:ext cx="1679965" cy="1133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760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Picture 4" descr="C:\Users\Educador_SOC\Desktop\Fotos EJI 2019-2020\Fotos CPA 2019-20\09_20_02_20 Treball Plia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436"/>
            <a:ext cx="9184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3760">
            <a:off x="3608427" y="3200576"/>
            <a:ext cx="1366461" cy="127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53136"/>
            <a:ext cx="1894966" cy="151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>
          <a:blip r:embed="rId5"/>
          <a:stretch>
            <a:fillRect/>
          </a:stretch>
        </p:blipFill>
        <p:spPr>
          <a:xfrm rot="19166546">
            <a:off x="565781" y="5299273"/>
            <a:ext cx="1723923" cy="1160633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004048" y="6309320"/>
            <a:ext cx="439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Realitzant</a:t>
            </a:r>
            <a:r>
              <a:rPr lang="es-E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propostes</a:t>
            </a:r>
            <a:r>
              <a:rPr lang="es-E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finals</a:t>
            </a:r>
            <a:endParaRPr lang="es-ES" sz="2400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1 Título">
            <a:extLst>
              <a:ext uri="{FF2B5EF4-FFF2-40B4-BE49-F238E27FC236}">
                <a16:creationId xmlns="" xmlns:a16="http://schemas.microsoft.com/office/drawing/2014/main" id="{83AFEC87-A74F-814C-9113-1DD7F2F54F58}"/>
              </a:ext>
            </a:extLst>
          </p:cNvPr>
          <p:cNvSpPr txBox="1">
            <a:spLocks/>
          </p:cNvSpPr>
          <p:nvPr/>
        </p:nvSpPr>
        <p:spPr>
          <a:xfrm>
            <a:off x="2122046" y="233728"/>
            <a:ext cx="8532440" cy="57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 5 </a:t>
            </a:r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Elaboració del PLIA</a:t>
            </a:r>
          </a:p>
        </p:txBody>
      </p:sp>
    </p:spTree>
    <p:extLst>
      <p:ext uri="{BB962C8B-B14F-4D97-AF65-F5344CB8AC3E}">
        <p14:creationId xmlns:p14="http://schemas.microsoft.com/office/powerpoint/2010/main" val="963599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6954"/>
            <a:ext cx="9144001" cy="690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Educador_SOC\Desktop\Fotos CPA 2020-2021\CPA 2020-21\07_10_12_ Treball PLIA\IMG-20201210-WA0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11994"/>
          <a:stretch/>
        </p:blipFill>
        <p:spPr bwMode="auto">
          <a:xfrm>
            <a:off x="5041121" y="3795264"/>
            <a:ext cx="4029294" cy="2835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32" y="-46954"/>
            <a:ext cx="5652120" cy="2864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0"/>
            <a:ext cx="1173509" cy="155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Educador_SOC\Desktop\Plantilles per els documents LOGOS\Escut Mollerus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188680"/>
            <a:ext cx="1114039" cy="4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96336" y="1166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latin typeface="Comic Sans MS" panose="030F0702030302020204" pitchFamily="66" charset="0"/>
              </a:rPr>
              <a:t>Inici</a:t>
            </a:r>
            <a:r>
              <a:rPr lang="es-ES" b="1" dirty="0">
                <a:latin typeface="Comic Sans MS" panose="030F0702030302020204" pitchFamily="66" charset="0"/>
              </a:rPr>
              <a:t> 2019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7702263" y="644638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Comic Sans MS" panose="030F0702030302020204" pitchFamily="66" charset="0"/>
              </a:rPr>
              <a:t>F</a:t>
            </a:r>
            <a:r>
              <a:rPr lang="es-ES" b="1" dirty="0" smtClean="0">
                <a:latin typeface="Comic Sans MS" panose="030F0702030302020204" pitchFamily="66" charset="0"/>
              </a:rPr>
              <a:t>inal </a:t>
            </a:r>
            <a:r>
              <a:rPr lang="es-ES" b="1" dirty="0">
                <a:latin typeface="Comic Sans MS" panose="030F0702030302020204" pitchFamily="66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7267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65" y="210706"/>
            <a:ext cx="1362963" cy="86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3" y="210706"/>
            <a:ext cx="40052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C:\Users\Educador_SOC\Desktop\Fotos EJI 2019-2020\Fotos CPA 2019-20\08_16_01_20 PlIA\20200116_1738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16714" r="4058" b="11993"/>
          <a:stretch/>
        </p:blipFill>
        <p:spPr bwMode="auto">
          <a:xfrm>
            <a:off x="4852474" y="2428614"/>
            <a:ext cx="3091013" cy="34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38343" y="3284984"/>
            <a:ext cx="43953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Partint de l'avaluació del I PLIA hem dit la nostra.</a:t>
            </a:r>
          </a:p>
          <a:p>
            <a:endParaRPr lang="ca-ES" b="1" dirty="0">
              <a:solidFill>
                <a:schemeClr val="accent3"/>
              </a:solidFill>
              <a:latin typeface="Comic Sans MS" panose="030F0702030302020204" pitchFamily="66" charset="0"/>
            </a:endParaRPr>
          </a:p>
          <a:p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Reflexionant ,debatent i dissenyant les propostes des de la nostra mirada per elaborar el II PLIA.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932040" y="152543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Elaborant les propostes</a:t>
            </a: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1" b="100000" l="1843" r="99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97152"/>
            <a:ext cx="1452488" cy="184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063"/>
            <a:ext cx="20732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241"/>
            <a:ext cx="10541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67544" y="351772"/>
            <a:ext cx="8208912" cy="617357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4704"/>
            <a:ext cx="40052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387">
            <a:off x="1666267" y="264531"/>
            <a:ext cx="1657557" cy="117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C:\Users\Educador_SOC\Desktop\Fotos EJI 2019-2020\Fotos CPA 2019-20\08_16_01_20 PlIA\20200116_1819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44" y="3645024"/>
            <a:ext cx="3555605" cy="26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561"/>
            <a:ext cx="10541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392" y="3933056"/>
            <a:ext cx="3017565" cy="2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218104" y="2060848"/>
            <a:ext cx="277783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Treballant en  l’avaluació del I PLIA i consensuant l’informe final</a:t>
            </a: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46" b="94023" l="8969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1125"/>
            <a:ext cx="1043347" cy="289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2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42680"/>
            <a:ext cx="6457368" cy="23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Llamada rectangular"/>
          <p:cNvSpPr/>
          <p:nvPr/>
        </p:nvSpPr>
        <p:spPr>
          <a:xfrm>
            <a:off x="1115616" y="2534568"/>
            <a:ext cx="1080120" cy="1008112"/>
          </a:xfrm>
          <a:prstGeom prst="wedgeRectCallout">
            <a:avLst>
              <a:gd name="adj1" fmla="val -11953"/>
              <a:gd name="adj2" fmla="val 945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400" dirty="0">
                <a:latin typeface="Comic Sans MS" panose="030F0702030302020204" pitchFamily="66" charset="0"/>
              </a:rPr>
              <a:t>Sabem d’on venim</a:t>
            </a:r>
          </a:p>
        </p:txBody>
      </p:sp>
      <p:sp>
        <p:nvSpPr>
          <p:cNvPr id="3" name="2 Llamada ovalada"/>
          <p:cNvSpPr/>
          <p:nvPr/>
        </p:nvSpPr>
        <p:spPr>
          <a:xfrm>
            <a:off x="4427984" y="2420888"/>
            <a:ext cx="1332148" cy="1029906"/>
          </a:xfrm>
          <a:prstGeom prst="wedgeEllipseCallout">
            <a:avLst>
              <a:gd name="adj1" fmla="val -34515"/>
              <a:gd name="adj2" fmla="val 9981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latin typeface="Comic Sans MS" panose="030F0702030302020204" pitchFamily="66" charset="0"/>
              </a:rPr>
              <a:t>Farem un informe on tothom hi sigui present</a:t>
            </a:r>
          </a:p>
        </p:txBody>
      </p:sp>
      <p:sp>
        <p:nvSpPr>
          <p:cNvPr id="4" name="3 Llamada rectangular redondeada"/>
          <p:cNvSpPr/>
          <p:nvPr/>
        </p:nvSpPr>
        <p:spPr>
          <a:xfrm>
            <a:off x="6228184" y="2708920"/>
            <a:ext cx="1224136" cy="109812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latin typeface="Comic Sans MS" panose="030F0702030302020204" pitchFamily="66" charset="0"/>
              </a:rPr>
              <a:t>Volem recollir tota la informació sobre la infància</a:t>
            </a:r>
          </a:p>
        </p:txBody>
      </p:sp>
      <p:sp>
        <p:nvSpPr>
          <p:cNvPr id="5" name="4 Llamada ovalada"/>
          <p:cNvSpPr/>
          <p:nvPr/>
        </p:nvSpPr>
        <p:spPr>
          <a:xfrm>
            <a:off x="2195736" y="2708920"/>
            <a:ext cx="936104" cy="864096"/>
          </a:xfrm>
          <a:prstGeom prst="wedgeEllipseCallout">
            <a:avLst>
              <a:gd name="adj1" fmla="val -33660"/>
              <a:gd name="adj2" fmla="val 90291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latin typeface="Comic Sans MS" panose="030F0702030302020204" pitchFamily="66" charset="0"/>
              </a:rPr>
              <a:t>Sabem què volem</a:t>
            </a:r>
          </a:p>
        </p:txBody>
      </p:sp>
      <p:sp>
        <p:nvSpPr>
          <p:cNvPr id="6" name="5 Llamada de nube"/>
          <p:cNvSpPr/>
          <p:nvPr/>
        </p:nvSpPr>
        <p:spPr>
          <a:xfrm>
            <a:off x="3275856" y="2906942"/>
            <a:ext cx="1008112" cy="900100"/>
          </a:xfrm>
          <a:prstGeom prst="cloudCallout">
            <a:avLst>
              <a:gd name="adj1" fmla="val -36867"/>
              <a:gd name="adj2" fmla="val 105598"/>
            </a:avLst>
          </a:prstGeom>
          <a:solidFill>
            <a:schemeClr val="accent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err="1">
                <a:latin typeface="Comic Sans MS" panose="030F0702030302020204" pitchFamily="66" charset="0"/>
              </a:rPr>
              <a:t>Estem</a:t>
            </a:r>
            <a:r>
              <a:rPr lang="es-ES" sz="1200" b="1" dirty="0">
                <a:latin typeface="Comic Sans MS" panose="030F0702030302020204" pitchFamily="66" charset="0"/>
              </a:rPr>
              <a:t> a </a:t>
            </a:r>
            <a:r>
              <a:rPr lang="es-ES" sz="1200" b="1" dirty="0" err="1">
                <a:latin typeface="Comic Sans MS" panose="030F0702030302020204" pitchFamily="66" charset="0"/>
              </a:rPr>
              <a:t>punt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7" name="6 Llamada de nube"/>
          <p:cNvSpPr/>
          <p:nvPr/>
        </p:nvSpPr>
        <p:spPr>
          <a:xfrm>
            <a:off x="7380312" y="3382578"/>
            <a:ext cx="1152128" cy="848928"/>
          </a:xfrm>
          <a:prstGeom prst="cloudCallout">
            <a:avLst>
              <a:gd name="adj1" fmla="val -52365"/>
              <a:gd name="adj2" fmla="val 7882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>
                <a:latin typeface="Comic Sans MS" panose="030F0702030302020204" pitchFamily="66" charset="0"/>
              </a:rPr>
              <a:t>Tot és possible</a:t>
            </a:r>
          </a:p>
        </p:txBody>
      </p:sp>
      <p:sp>
        <p:nvSpPr>
          <p:cNvPr id="8" name="7 Llamada rectangular redondeada"/>
          <p:cNvSpPr/>
          <p:nvPr/>
        </p:nvSpPr>
        <p:spPr>
          <a:xfrm>
            <a:off x="5364088" y="3450794"/>
            <a:ext cx="864096" cy="712496"/>
          </a:xfrm>
          <a:prstGeom prst="wedgeRoundRectCallout">
            <a:avLst>
              <a:gd name="adj1" fmla="val 6653"/>
              <a:gd name="adj2" fmla="val 10139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err="1"/>
              <a:t>És</a:t>
            </a:r>
            <a:r>
              <a:rPr lang="es-ES" sz="1200" b="1" dirty="0"/>
              <a:t> </a:t>
            </a:r>
            <a:r>
              <a:rPr lang="es-ES" sz="1200" b="1" dirty="0" err="1">
                <a:latin typeface="Comic Sans MS" panose="030F0702030302020204" pitchFamily="66" charset="0"/>
              </a:rPr>
              <a:t>divertit</a:t>
            </a: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67544" y="6021288"/>
            <a:ext cx="828092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446553" y="1124744"/>
            <a:ext cx="828092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El </a:t>
            </a:r>
            <a:r>
              <a:rPr lang="es-ES" sz="2800" b="1" dirty="0" err="1">
                <a:solidFill>
                  <a:schemeClr val="bg1"/>
                </a:solidFill>
              </a:rPr>
              <a:t>nostre</a:t>
            </a:r>
            <a:r>
              <a:rPr lang="es-ES" sz="2800" b="1" dirty="0">
                <a:solidFill>
                  <a:schemeClr val="bg1"/>
                </a:solidFill>
              </a:rPr>
              <a:t> PLIA………… la </a:t>
            </a:r>
            <a:r>
              <a:rPr lang="ca-ES" sz="2800" b="1" dirty="0">
                <a:solidFill>
                  <a:schemeClr val="bg1"/>
                </a:solidFill>
              </a:rPr>
              <a:t>nostra participació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192595"/>
            <a:ext cx="720080" cy="164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56337"/>
            <a:ext cx="1317441" cy="7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0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Propostes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C:\Users\Educador_SOC\Desktop\Fotos varies\fotos lliures\ilustracion-concepto-pensamiento-creativo_114360-3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6"/>
            <a:ext cx="406144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607146" y="44376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omic Sans MS" panose="030F0702030302020204" pitchFamily="66" charset="0"/>
              </a:rPr>
              <a:t>Observació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33453" y="1436612"/>
            <a:ext cx="342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omic Sans MS" panose="030F0702030302020204" pitchFamily="66" charset="0"/>
              </a:rPr>
              <a:t>Participació</a:t>
            </a:r>
            <a:r>
              <a:rPr lang="es-ES" b="1" dirty="0">
                <a:solidFill>
                  <a:schemeClr val="bg1"/>
                </a:solidFill>
                <a:latin typeface="Comic Sans MS" panose="030F0702030302020204" pitchFamily="66" charset="0"/>
              </a:rPr>
              <a:t> activa i vivencial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83156" y="3426897"/>
            <a:ext cx="25947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Anàlisi de documents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42492" y="5707772"/>
            <a:ext cx="2460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latin typeface="Comic Sans MS" panose="030F0702030302020204" pitchFamily="66" charset="0"/>
              </a:rPr>
              <a:t>Conducta reflexiva</a:t>
            </a:r>
          </a:p>
          <a:p>
            <a:r>
              <a:rPr lang="ca-ES" b="1" dirty="0">
                <a:latin typeface="Comic Sans MS" panose="030F0702030302020204" pitchFamily="66" charset="0"/>
              </a:rPr>
              <a:t>Crítica </a:t>
            </a:r>
            <a:r>
              <a:rPr lang="ca-ES" b="1" dirty="0" smtClean="0">
                <a:latin typeface="Comic Sans MS" panose="030F0702030302020204" pitchFamily="66" charset="0"/>
              </a:rPr>
              <a:t> constructiva constant</a:t>
            </a:r>
            <a:endParaRPr lang="ca-ES" b="1" dirty="0">
              <a:latin typeface="Comic Sans MS" panose="030F0702030302020204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06188" y="4542466"/>
            <a:ext cx="2692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latin typeface="Comic Sans MS" panose="030F0702030302020204" pitchFamily="66" charset="0"/>
              </a:rPr>
              <a:t>Estudi d’investigació Quantitatiu /qualitatiu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940152" y="9807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3246438"/>
            <a:ext cx="18780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398838"/>
            <a:ext cx="18780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171384" y="2386125"/>
            <a:ext cx="261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Triangulació de dades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831035" y="1476276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>
                <a:solidFill>
                  <a:schemeClr val="accent3"/>
                </a:solidFill>
                <a:latin typeface="Comic Sans MS" panose="030F0702030302020204" pitchFamily="66" charset="0"/>
              </a:rPr>
              <a:t>Model</a:t>
            </a:r>
            <a:r>
              <a:rPr lang="es-ES" sz="2800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s-ES" sz="2800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d’estudi</a:t>
            </a:r>
            <a:endParaRPr lang="es-ES" sz="2800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0" y="171183"/>
            <a:ext cx="2076344" cy="111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799" y="4221086"/>
            <a:ext cx="87788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7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1268760"/>
            <a:ext cx="7024744" cy="1143000"/>
          </a:xfrm>
        </p:spPr>
        <p:txBody>
          <a:bodyPr>
            <a:normAutofit/>
          </a:bodyPr>
          <a:lstStyle/>
          <a:p>
            <a:r>
              <a:rPr lang="ca-ES" sz="28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Com vam fer el II Pla Local d’Infància i Adolescència</a:t>
            </a:r>
            <a:r>
              <a:rPr lang="es-ES" sz="2800" dirty="0">
                <a:solidFill>
                  <a:schemeClr val="accent3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696">
            <a:off x="452861" y="374506"/>
            <a:ext cx="1531186" cy="148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6914" y="2348880"/>
            <a:ext cx="6912768" cy="3508977"/>
          </a:xfrm>
        </p:spPr>
        <p:txBody>
          <a:bodyPr>
            <a:normAutofit fontScale="92500" lnSpcReduction="20000"/>
          </a:bodyPr>
          <a:lstStyle/>
          <a:p>
            <a:endParaRPr lang="ca-ES" sz="1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Fase 1: Avaluació del I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PLIA</a:t>
            </a:r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68580" indent="0">
              <a:buNone/>
            </a:pPr>
            <a:endParaRPr lang="ca-ES" sz="1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Fase 2: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Anàlisis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situació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actual.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Anàlisi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sociodemográfica, </a:t>
            </a:r>
            <a:r>
              <a:rPr lang="es-ES" sz="18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enquestes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8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població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infantil i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adolescent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18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grups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discussió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sz="1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68580" indent="0">
              <a:buNone/>
            </a:pPr>
            <a:endParaRPr lang="ca-ES" sz="1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Fase 3: </a:t>
            </a:r>
            <a:r>
              <a:rPr lang="ca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Objectius</a:t>
            </a:r>
            <a:r>
              <a:rPr lang="es-ES" sz="18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propostes per cada àmbit.</a:t>
            </a:r>
          </a:p>
          <a:p>
            <a:pPr marL="68580" indent="0">
              <a:buNone/>
            </a:pPr>
            <a:endParaRPr lang="ca-ES" sz="1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Fase 4: Propostes d’accions amb l’equip tècnic de l’espai de coordinació de polítiques d’infància i adolescència de l’ajuntament de Mollerussa.</a:t>
            </a:r>
          </a:p>
          <a:p>
            <a:pPr marL="68580" indent="0">
              <a:buNone/>
            </a:pPr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ca-ES" sz="1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Fase 5: Elaboració del PLIA.</a:t>
            </a:r>
          </a:p>
          <a:p>
            <a:pPr marL="68580" indent="0">
              <a:buNone/>
            </a:pPr>
            <a:endParaRPr lang="ca-ES" sz="18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34309"/>
            <a:ext cx="1224136" cy="6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3136"/>
            <a:ext cx="1091236" cy="138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4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70296" y="682801"/>
            <a:ext cx="641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Fase1:Avaluació del I PLIA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7544" y="2250038"/>
            <a:ext cx="8208912" cy="42753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just"/>
            <a:endParaRPr lang="es-ES" b="1" dirty="0"/>
          </a:p>
          <a:p>
            <a:pPr algn="just"/>
            <a:endParaRPr lang="es-ES" b="1" dirty="0"/>
          </a:p>
          <a:p>
            <a:pPr algn="ctr"/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3333551" y="1400176"/>
            <a:ext cx="3960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Lectura i avaluació del I PLIA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18285"/>
            <a:ext cx="1283201" cy="68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6200000">
            <a:off x="560141" y="405270"/>
            <a:ext cx="1362869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1916832"/>
            <a:ext cx="8208912" cy="72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 descr="C:\Users\Educador_SOC\Desktop\Fotos EJI 2019-2020\Fotos CPA 2019-20\08_16_01_20 PlIA\IMG-20200117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12" y="2199120"/>
            <a:ext cx="3041528" cy="2281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3" b="100000" l="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84722"/>
            <a:ext cx="1813049" cy="188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Educador_SOC\Desktop\Fotos EJI 2019-2020\Fotos CPA 2019-20\08_16_01_20 PlIA\20200116_1734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86" y="4151617"/>
            <a:ext cx="3175491" cy="23816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92803"/>
            <a:ext cx="3474038" cy="239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Educador_SOC\Desktop\Fotos EJI 2019-2020\Fotos CPA 2019-20\08_16_01_20 PlIA\IMG-20200117-WA000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7471"/>
          <a:stretch/>
        </p:blipFill>
        <p:spPr bwMode="auto">
          <a:xfrm>
            <a:off x="457671" y="2148202"/>
            <a:ext cx="3660515" cy="23829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2078</TotalTime>
  <Words>1306</Words>
  <Application>Microsoft Office PowerPoint</Application>
  <PresentationFormat>Presentación en pantalla (4:3)</PresentationFormat>
  <Paragraphs>180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Austin</vt:lpstr>
      <vt:lpstr> II  PLA LOCAL D’INFÀNCIA I ADOLESCÈNCIA</vt:lpstr>
      <vt:lpstr>Presentación de PowerPoint</vt:lpstr>
      <vt:lpstr>Som la joventut que formem part del consell de Participació Adolescent de Mollerussa.  Som els i les representants dels adolescents de la nostra ciutat. Representats en igualtat de gènere, edat, cultures i centres educatius de Mollerussa</vt:lpstr>
      <vt:lpstr>Presentación de PowerPoint</vt:lpstr>
      <vt:lpstr>Presentación de PowerPoint</vt:lpstr>
      <vt:lpstr>Presentación de PowerPoint</vt:lpstr>
      <vt:lpstr>Propostes</vt:lpstr>
      <vt:lpstr>Com vam fer el II Pla Local d’Infància i Adolescència?</vt:lpstr>
      <vt:lpstr>Presentación de PowerPoint</vt:lpstr>
      <vt:lpstr>FASE 2 Anàlisis situació actual.</vt:lpstr>
      <vt:lpstr>Presentación de PowerPoint</vt:lpstr>
      <vt:lpstr>Presentación de PowerPoint</vt:lpstr>
      <vt:lpstr>Com s’ha fet la recollida de dades 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  1. Mantenir i promoure programes que ajudin a les famílies durant el curs infantil i primària fins l’institut des de l’Ajuntament de Mollerussa.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 LOCAL D’INFANCIA I ADOLESCENCIA</dc:title>
  <dc:creator>Educador_SOC</dc:creator>
  <cp:lastModifiedBy>Educador_SOC</cp:lastModifiedBy>
  <cp:revision>168</cp:revision>
  <dcterms:created xsi:type="dcterms:W3CDTF">2020-01-13T07:52:51Z</dcterms:created>
  <dcterms:modified xsi:type="dcterms:W3CDTF">2021-01-20T11:34:25Z</dcterms:modified>
</cp:coreProperties>
</file>